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1" r:id="rId1"/>
    <p:sldMasterId id="2147483691" r:id="rId2"/>
  </p:sldMasterIdLst>
  <p:notesMasterIdLst>
    <p:notesMasterId r:id="rId53"/>
  </p:notesMasterIdLst>
  <p:handoutMasterIdLst>
    <p:handoutMasterId r:id="rId54"/>
  </p:handoutMasterIdLst>
  <p:sldIdLst>
    <p:sldId id="256" r:id="rId3"/>
    <p:sldId id="257" r:id="rId4"/>
    <p:sldId id="1153" r:id="rId5"/>
    <p:sldId id="1154" r:id="rId6"/>
    <p:sldId id="1152" r:id="rId7"/>
    <p:sldId id="898" r:id="rId8"/>
    <p:sldId id="900" r:id="rId9"/>
    <p:sldId id="902" r:id="rId10"/>
    <p:sldId id="261" r:id="rId11"/>
    <p:sldId id="263" r:id="rId12"/>
    <p:sldId id="262" r:id="rId13"/>
    <p:sldId id="264" r:id="rId14"/>
    <p:sldId id="265" r:id="rId15"/>
    <p:sldId id="266" r:id="rId16"/>
    <p:sldId id="267" r:id="rId17"/>
    <p:sldId id="269"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322" r:id="rId37"/>
    <p:sldId id="290" r:id="rId38"/>
    <p:sldId id="291" r:id="rId39"/>
    <p:sldId id="292" r:id="rId40"/>
    <p:sldId id="293" r:id="rId41"/>
    <p:sldId id="296" r:id="rId42"/>
    <p:sldId id="297" r:id="rId43"/>
    <p:sldId id="298" r:id="rId44"/>
    <p:sldId id="295" r:id="rId45"/>
    <p:sldId id="299" r:id="rId46"/>
    <p:sldId id="300" r:id="rId47"/>
    <p:sldId id="301" r:id="rId48"/>
    <p:sldId id="302" r:id="rId49"/>
    <p:sldId id="899" r:id="rId50"/>
    <p:sldId id="905" r:id="rId51"/>
    <p:sldId id="927"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478D"/>
    <a:srgbClr val="0153A5"/>
    <a:srgbClr val="934BC9"/>
    <a:srgbClr val="3D67B1"/>
    <a:srgbClr val="5075C0"/>
    <a:srgbClr val="6A87C8"/>
    <a:srgbClr val="849A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4" autoAdjust="0"/>
    <p:restoredTop sz="95238" autoAdjust="0"/>
  </p:normalViewPr>
  <p:slideViewPr>
    <p:cSldViewPr snapToGrid="0">
      <p:cViewPr varScale="1">
        <p:scale>
          <a:sx n="85" d="100"/>
          <a:sy n="85" d="100"/>
        </p:scale>
        <p:origin x="66" y="51"/>
      </p:cViewPr>
      <p:guideLst/>
    </p:cSldViewPr>
  </p:slideViewPr>
  <p:notesTextViewPr>
    <p:cViewPr>
      <p:scale>
        <a:sx n="3" d="2"/>
        <a:sy n="3" d="2"/>
      </p:scale>
      <p:origin x="0" y="0"/>
    </p:cViewPr>
  </p:notesTextViewPr>
  <p:sorterViewPr>
    <p:cViewPr>
      <p:scale>
        <a:sx n="100" d="100"/>
        <a:sy n="100" d="100"/>
      </p:scale>
      <p:origin x="0" y="-8307"/>
    </p:cViewPr>
  </p:sorterViewPr>
  <p:notesViewPr>
    <p:cSldViewPr snapToGrid="0">
      <p:cViewPr varScale="1">
        <p:scale>
          <a:sx n="45" d="100"/>
          <a:sy n="45" d="100"/>
        </p:scale>
        <p:origin x="2760"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r>
              <a:rPr lang="en-US" sz="1800" b="1" dirty="0">
                <a:solidFill>
                  <a:srgbClr val="0153A5"/>
                </a:solidFill>
              </a:rPr>
              <a:t>Half-Year US Online Ad Revenues</a:t>
            </a:r>
          </a:p>
          <a:p>
            <a:pPr>
              <a:defRPr/>
            </a:pPr>
            <a:r>
              <a:rPr lang="en-US" sz="1400" dirty="0"/>
              <a:t>In US billions (current dollars)</a:t>
            </a:r>
          </a:p>
          <a:p>
            <a:pPr>
              <a:defRPr/>
            </a:pPr>
            <a:r>
              <a:rPr lang="en-US" sz="1800" b="1" dirty="0">
                <a:solidFill>
                  <a:srgbClr val="0153A5"/>
                </a:solidFill>
              </a:rPr>
              <a:t>H1 2006-H1 2015</a:t>
            </a:r>
          </a:p>
        </c:rich>
      </c:tx>
      <c:layout>
        <c:manualLayout>
          <c:xMode val="edge"/>
          <c:yMode val="edge"/>
          <c:x val="0.2577898233735275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lineChart>
        <c:grouping val="standard"/>
        <c:varyColors val="0"/>
        <c:ser>
          <c:idx val="0"/>
          <c:order val="0"/>
          <c:tx>
            <c:strRef>
              <c:f>Sheet1!$B$1</c:f>
              <c:strCache>
                <c:ptCount val="1"/>
                <c:pt idx="0">
                  <c:v>Series 1</c:v>
                </c:pt>
              </c:strCache>
            </c:strRef>
          </c:tx>
          <c:spPr>
            <a:ln w="28575" cap="rnd">
              <a:solidFill>
                <a:srgbClr val="0153A5"/>
              </a:solidFill>
              <a:round/>
            </a:ln>
            <a:effectLst/>
          </c:spPr>
          <c:marker>
            <c:symbol val="circle"/>
            <c:size val="9"/>
            <c:spPr>
              <a:solidFill>
                <a:srgbClr val="0153A5"/>
              </a:solidFill>
              <a:ln w="9525">
                <a:solidFill>
                  <a:srgbClr val="0153A5"/>
                </a:solidFill>
              </a:ln>
              <a:effectLst/>
            </c:spPr>
          </c:marker>
          <c:dLbls>
            <c:dLbl>
              <c:idx val="0"/>
              <c:layout>
                <c:manualLayout>
                  <c:x val="-3.2206119162640899E-2"/>
                  <c:y val="-5.15953835709436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EF07-4ADE-BEC8-E2DF3BC80D7C}"/>
                </c:ext>
              </c:extLst>
            </c:dLbl>
            <c:dLbl>
              <c:idx val="1"/>
              <c:layout>
                <c:manualLayout>
                  <c:x val="-3.0595813204508857E-2"/>
                  <c:y val="-5.159538357094365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F07-4ADE-BEC8-E2DF3BC80D7C}"/>
                </c:ext>
              </c:extLst>
            </c:dLbl>
            <c:dLbl>
              <c:idx val="2"/>
              <c:layout>
                <c:manualLayout>
                  <c:x val="-2.2544220015976262E-2"/>
                  <c:y val="-3.8017651052274268E-2"/>
                </c:manualLayout>
              </c:layout>
              <c:spPr>
                <a:noFill/>
                <a:ln>
                  <a:noFill/>
                </a:ln>
                <a:effectLst/>
              </c:spPr>
              <c:txPr>
                <a:bodyPr rot="0" spcFirstLastPara="1" vertOverflow="ellipsis" vert="horz" wrap="square" lIns="38100" tIns="19050" rIns="38100" bIns="19050" anchor="ctr" anchorCtr="1">
                  <a:noAutofit/>
                </a:bodyPr>
                <a:lstStyle/>
                <a:p>
                  <a:pPr>
                    <a:defRPr sz="1197"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4.7858293075684372E-2"/>
                      <c:h val="5.512559402579769E-2"/>
                    </c:manualLayout>
                  </c15:layout>
                </c:ext>
                <c:ext xmlns:c16="http://schemas.microsoft.com/office/drawing/2014/chart" uri="{C3380CC4-5D6E-409C-BE32-E72D297353CC}">
                  <c16:uniqueId val="{00000002-EF07-4ADE-BEC8-E2DF3BC80D7C}"/>
                </c:ext>
              </c:extLst>
            </c:dLbl>
            <c:dLbl>
              <c:idx val="3"/>
              <c:layout>
                <c:manualLayout>
                  <c:x val="-3.0595813204508857E-2"/>
                  <c:y val="-5.43109300746776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F07-4ADE-BEC8-E2DF3BC80D7C}"/>
                </c:ext>
              </c:extLst>
            </c:dLbl>
            <c:dLbl>
              <c:idx val="4"/>
              <c:layout>
                <c:manualLayout>
                  <c:x val="-3.542673107890499E-2"/>
                  <c:y val="-5.97420230821452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EF07-4ADE-BEC8-E2DF3BC80D7C}"/>
                </c:ext>
              </c:extLst>
            </c:dLbl>
            <c:dLbl>
              <c:idx val="5"/>
              <c:layout>
                <c:manualLayout>
                  <c:x val="-3.864734299516908E-2"/>
                  <c:y val="-3.80176510522742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EF07-4ADE-BEC8-E2DF3BC80D7C}"/>
                </c:ext>
              </c:extLst>
            </c:dLbl>
            <c:dLbl>
              <c:idx val="6"/>
              <c:layout>
                <c:manualLayout>
                  <c:x val="-3.0595813204508857E-2"/>
                  <c:y val="-3.25865580448065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EF07-4ADE-BEC8-E2DF3BC80D7C}"/>
                </c:ext>
              </c:extLst>
            </c:dLbl>
            <c:dLbl>
              <c:idx val="7"/>
              <c:layout>
                <c:manualLayout>
                  <c:x val="-4.3478260869565216E-2"/>
                  <c:y val="-5.97420230821453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EF07-4ADE-BEC8-E2DF3BC80D7C}"/>
                </c:ext>
              </c:extLst>
            </c:dLbl>
            <c:dLbl>
              <c:idx val="8"/>
              <c:layout>
                <c:manualLayout>
                  <c:x val="-4.830917874396147E-2"/>
                  <c:y val="-4.88798370672097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EF07-4ADE-BEC8-E2DF3BC80D7C}"/>
                </c:ext>
              </c:extLst>
            </c:dLbl>
            <c:dLbl>
              <c:idx val="9"/>
              <c:layout>
                <c:manualLayout>
                  <c:x val="-6.9243156199678052E-2"/>
                  <c:y val="-2.715546503733876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EF07-4ADE-BEC8-E2DF3BC80D7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H1 2006</c:v>
                </c:pt>
                <c:pt idx="1">
                  <c:v>H1 2007</c:v>
                </c:pt>
                <c:pt idx="2">
                  <c:v>H1 2008</c:v>
                </c:pt>
                <c:pt idx="3">
                  <c:v>H1 2009</c:v>
                </c:pt>
                <c:pt idx="4">
                  <c:v>H1 2010</c:v>
                </c:pt>
                <c:pt idx="5">
                  <c:v>H1 2011</c:v>
                </c:pt>
                <c:pt idx="6">
                  <c:v>H1 2012</c:v>
                </c:pt>
                <c:pt idx="7">
                  <c:v>H1 2013</c:v>
                </c:pt>
                <c:pt idx="8">
                  <c:v>H1 2014</c:v>
                </c:pt>
                <c:pt idx="9">
                  <c:v>H1 2015</c:v>
                </c:pt>
              </c:strCache>
            </c:strRef>
          </c:cat>
          <c:val>
            <c:numRef>
              <c:f>Sheet1!$B$2:$B$11</c:f>
              <c:numCache>
                <c:formatCode>General</c:formatCode>
                <c:ptCount val="10"/>
                <c:pt idx="0">
                  <c:v>7.9</c:v>
                </c:pt>
                <c:pt idx="1">
                  <c:v>10</c:v>
                </c:pt>
                <c:pt idx="2">
                  <c:v>11.5</c:v>
                </c:pt>
                <c:pt idx="3">
                  <c:v>10.9</c:v>
                </c:pt>
                <c:pt idx="4">
                  <c:v>12.1</c:v>
                </c:pt>
                <c:pt idx="5">
                  <c:v>14.9</c:v>
                </c:pt>
                <c:pt idx="6">
                  <c:v>17</c:v>
                </c:pt>
                <c:pt idx="7">
                  <c:v>20.100000000000001</c:v>
                </c:pt>
                <c:pt idx="8">
                  <c:v>23.1</c:v>
                </c:pt>
                <c:pt idx="9">
                  <c:v>27.5</c:v>
                </c:pt>
              </c:numCache>
            </c:numRef>
          </c:val>
          <c:smooth val="0"/>
          <c:extLst>
            <c:ext xmlns:c16="http://schemas.microsoft.com/office/drawing/2014/chart" uri="{C3380CC4-5D6E-409C-BE32-E72D297353CC}">
              <c16:uniqueId val="{00000000-EF07-4ADE-BEC8-E2DF3BC80D7C}"/>
            </c:ext>
          </c:extLst>
        </c:ser>
        <c:dLbls>
          <c:showLegendKey val="0"/>
          <c:showVal val="0"/>
          <c:showCatName val="0"/>
          <c:showSerName val="0"/>
          <c:showPercent val="0"/>
          <c:showBubbleSize val="0"/>
        </c:dLbls>
        <c:marker val="1"/>
        <c:smooth val="0"/>
        <c:axId val="238351488"/>
        <c:axId val="238352048"/>
      </c:lineChart>
      <c:catAx>
        <c:axId val="238351488"/>
        <c:scaling>
          <c:orientation val="minMax"/>
        </c:scaling>
        <c:delete val="0"/>
        <c:axPos val="b"/>
        <c:title>
          <c:tx>
            <c:rich>
              <a:bodyPr rot="0" spcFirstLastPara="1" vertOverflow="ellipsis" vert="horz" wrap="square" anchor="ctr" anchorCtr="1"/>
              <a:lstStyle/>
              <a:p>
                <a:pPr algn="ctr">
                  <a:defRPr sz="1000" b="1"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r>
                  <a:rPr lang="en-US" sz="1000" b="1" dirty="0">
                    <a:solidFill>
                      <a:schemeClr val="tx1"/>
                    </a:solidFill>
                    <a:effectLst/>
                  </a:rPr>
                  <a:t>MarketingCharts.com | Data Source: Interactive Advertising Bureau / </a:t>
                </a:r>
                <a:r>
                  <a:rPr lang="en-US" sz="1000" b="1" dirty="0" err="1">
                    <a:solidFill>
                      <a:schemeClr val="tx1"/>
                    </a:solidFill>
                    <a:effectLst/>
                  </a:rPr>
                  <a:t>PricewaterhouseCOopers</a:t>
                </a:r>
                <a:endParaRPr lang="en-US" sz="1000" b="1" dirty="0">
                  <a:solidFill>
                    <a:schemeClr val="tx1"/>
                  </a:solidFill>
                  <a:effectLst/>
                </a:endParaRPr>
              </a:p>
            </c:rich>
          </c:tx>
          <c:layout>
            <c:manualLayout>
              <c:xMode val="edge"/>
              <c:yMode val="edge"/>
              <c:x val="0.1120450885668277"/>
              <c:y val="0.95319744909686677"/>
            </c:manualLayout>
          </c:layout>
          <c:overlay val="0"/>
          <c:spPr>
            <a:solidFill>
              <a:schemeClr val="bg2"/>
            </a:solidFill>
            <a:ln>
              <a:noFill/>
            </a:ln>
            <a:effectLst/>
          </c:spPr>
          <c:txPr>
            <a:bodyPr rot="0" spcFirstLastPara="1" vertOverflow="ellipsis" vert="horz" wrap="square" anchor="ctr" anchorCtr="1"/>
            <a:lstStyle/>
            <a:p>
              <a:pPr algn="ctr">
                <a:defRPr sz="1000" b="1"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238352048"/>
        <c:crosses val="autoZero"/>
        <c:auto val="1"/>
        <c:lblAlgn val="ctr"/>
        <c:lblOffset val="100"/>
        <c:noMultiLvlLbl val="0"/>
      </c:catAx>
      <c:valAx>
        <c:axId val="238352048"/>
        <c:scaling>
          <c:orientation val="minMax"/>
          <c:max val="30"/>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238351488"/>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600" b="0"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r>
              <a:rPr lang="en-US" sz="2000" b="1" dirty="0">
                <a:solidFill>
                  <a:srgbClr val="0153A5"/>
                </a:solidFill>
              </a:rPr>
              <a:t>Confidence in Ability to Measure ROI, by Channel</a:t>
            </a:r>
          </a:p>
          <a:p>
            <a:pPr algn="ctr">
              <a:defRPr sz="1600"/>
            </a:pPr>
            <a:r>
              <a:rPr lang="en-US" sz="1100" dirty="0"/>
              <a:t>Based on a global survey of more than 500 client-side marketers/advertisers and agency /consultants (67% from the US)</a:t>
            </a:r>
          </a:p>
          <a:p>
            <a:pPr algn="ctr">
              <a:defRPr sz="1600"/>
            </a:pPr>
            <a:r>
              <a:rPr lang="en-US" sz="1800" b="1" dirty="0">
                <a:solidFill>
                  <a:srgbClr val="0153A5"/>
                </a:solidFill>
              </a:rPr>
              <a:t>November 2015</a:t>
            </a:r>
          </a:p>
        </c:rich>
      </c:tx>
      <c:layout>
        <c:manualLayout>
          <c:xMode val="edge"/>
          <c:yMode val="edge"/>
          <c:x val="0.11814814814814817"/>
          <c:y val="0"/>
        </c:manualLayout>
      </c:layout>
      <c:overlay val="0"/>
      <c:spPr>
        <a:noFill/>
        <a:ln>
          <a:noFill/>
        </a:ln>
        <a:effectLst/>
      </c:spPr>
      <c:txPr>
        <a:bodyPr rot="0" spcFirstLastPara="1" vertOverflow="ellipsis" vert="horz" wrap="square" anchor="ctr" anchorCtr="1"/>
        <a:lstStyle/>
        <a:p>
          <a:pPr algn="ctr">
            <a:defRPr sz="1600" b="0"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manualLayout>
          <c:layoutTarget val="inner"/>
          <c:xMode val="edge"/>
          <c:yMode val="edge"/>
          <c:x val="0.1634304588738002"/>
          <c:y val="0.2813986133607026"/>
          <c:w val="0.81885617558674728"/>
          <c:h val="0.58925969284389346"/>
        </c:manualLayout>
      </c:layout>
      <c:barChart>
        <c:barDir val="col"/>
        <c:grouping val="percentStacked"/>
        <c:varyColors val="0"/>
        <c:ser>
          <c:idx val="0"/>
          <c:order val="0"/>
          <c:tx>
            <c:strRef>
              <c:f>Sheet1!$B$1</c:f>
              <c:strCache>
                <c:ptCount val="1"/>
                <c:pt idx="0">
                  <c:v>Good</c:v>
                </c:pt>
              </c:strCache>
            </c:strRef>
          </c:tx>
          <c:spPr>
            <a:solidFill>
              <a:srgbClr val="0153A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Paid Search</c:v>
                </c:pt>
                <c:pt idx="1">
                  <c:v>SEO</c:v>
                </c:pt>
                <c:pt idx="2">
                  <c:v>E-mail</c:v>
                </c:pt>
                <c:pt idx="3">
                  <c:v>Display Media</c:v>
                </c:pt>
                <c:pt idx="4">
                  <c:v>Social Media Marketing</c:v>
                </c:pt>
              </c:strCache>
            </c:strRef>
          </c:cat>
          <c:val>
            <c:numRef>
              <c:f>Sheet1!$B$2:$B$6</c:f>
              <c:numCache>
                <c:formatCode>0%</c:formatCode>
                <c:ptCount val="5"/>
                <c:pt idx="0">
                  <c:v>0.67</c:v>
                </c:pt>
                <c:pt idx="1">
                  <c:v>0.45</c:v>
                </c:pt>
                <c:pt idx="2">
                  <c:v>0.44</c:v>
                </c:pt>
                <c:pt idx="3">
                  <c:v>0.28999999999999998</c:v>
                </c:pt>
                <c:pt idx="4">
                  <c:v>0.22</c:v>
                </c:pt>
              </c:numCache>
            </c:numRef>
          </c:val>
          <c:extLst>
            <c:ext xmlns:c16="http://schemas.microsoft.com/office/drawing/2014/chart" uri="{C3380CC4-5D6E-409C-BE32-E72D297353CC}">
              <c16:uniqueId val="{00000000-0DE9-4F2B-A0BB-7FD2382D3366}"/>
            </c:ext>
          </c:extLst>
        </c:ser>
        <c:ser>
          <c:idx val="1"/>
          <c:order val="1"/>
          <c:tx>
            <c:strRef>
              <c:f>Sheet1!$C$1</c:f>
              <c:strCache>
                <c:ptCount val="1"/>
                <c:pt idx="0">
                  <c:v>Fair</c:v>
                </c:pt>
              </c:strCache>
            </c:strRef>
          </c:tx>
          <c:spPr>
            <a:solidFill>
              <a:schemeClr val="accent2">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Paid Search</c:v>
                </c:pt>
                <c:pt idx="1">
                  <c:v>SEO</c:v>
                </c:pt>
                <c:pt idx="2">
                  <c:v>E-mail</c:v>
                </c:pt>
                <c:pt idx="3">
                  <c:v>Display Media</c:v>
                </c:pt>
                <c:pt idx="4">
                  <c:v>Social Media Marketing</c:v>
                </c:pt>
              </c:strCache>
            </c:strRef>
          </c:cat>
          <c:val>
            <c:numRef>
              <c:f>Sheet1!$C$2:$C$6</c:f>
              <c:numCache>
                <c:formatCode>0%</c:formatCode>
                <c:ptCount val="5"/>
                <c:pt idx="0">
                  <c:v>0.22</c:v>
                </c:pt>
                <c:pt idx="1">
                  <c:v>0.36</c:v>
                </c:pt>
                <c:pt idx="2">
                  <c:v>0.3</c:v>
                </c:pt>
                <c:pt idx="3">
                  <c:v>0.36</c:v>
                </c:pt>
                <c:pt idx="4">
                  <c:v>0.4</c:v>
                </c:pt>
              </c:numCache>
            </c:numRef>
          </c:val>
          <c:extLst>
            <c:ext xmlns:c16="http://schemas.microsoft.com/office/drawing/2014/chart" uri="{C3380CC4-5D6E-409C-BE32-E72D297353CC}">
              <c16:uniqueId val="{00000001-0DE9-4F2B-A0BB-7FD2382D3366}"/>
            </c:ext>
          </c:extLst>
        </c:ser>
        <c:ser>
          <c:idx val="2"/>
          <c:order val="2"/>
          <c:tx>
            <c:strRef>
              <c:f>Sheet1!$D$1</c:f>
              <c:strCache>
                <c:ptCount val="1"/>
                <c:pt idx="0">
                  <c:v>Poor</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Paid Search</c:v>
                </c:pt>
                <c:pt idx="1">
                  <c:v>SEO</c:v>
                </c:pt>
                <c:pt idx="2">
                  <c:v>E-mail</c:v>
                </c:pt>
                <c:pt idx="3">
                  <c:v>Display Media</c:v>
                </c:pt>
                <c:pt idx="4">
                  <c:v>Social Media Marketing</c:v>
                </c:pt>
              </c:strCache>
            </c:strRef>
          </c:cat>
          <c:val>
            <c:numRef>
              <c:f>Sheet1!$D$2:$D$6</c:f>
              <c:numCache>
                <c:formatCode>0%</c:formatCode>
                <c:ptCount val="5"/>
                <c:pt idx="0">
                  <c:v>0.05</c:v>
                </c:pt>
                <c:pt idx="1">
                  <c:v>0.15</c:v>
                </c:pt>
                <c:pt idx="2">
                  <c:v>0.08</c:v>
                </c:pt>
                <c:pt idx="3">
                  <c:v>0.17</c:v>
                </c:pt>
                <c:pt idx="4">
                  <c:v>0.28999999999999998</c:v>
                </c:pt>
              </c:numCache>
            </c:numRef>
          </c:val>
          <c:extLst>
            <c:ext xmlns:c16="http://schemas.microsoft.com/office/drawing/2014/chart" uri="{C3380CC4-5D6E-409C-BE32-E72D297353CC}">
              <c16:uniqueId val="{00000002-0DE9-4F2B-A0BB-7FD2382D3366}"/>
            </c:ext>
          </c:extLst>
        </c:ser>
        <c:ser>
          <c:idx val="3"/>
          <c:order val="3"/>
          <c:tx>
            <c:strRef>
              <c:f>Sheet1!$E$1</c:f>
              <c:strCache>
                <c:ptCount val="1"/>
                <c:pt idx="0">
                  <c:v>Don't Know</c:v>
                </c:pt>
              </c:strCache>
            </c:strRef>
          </c:tx>
          <c:spPr>
            <a:solidFill>
              <a:schemeClr val="accent2">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Paid Search</c:v>
                </c:pt>
                <c:pt idx="1">
                  <c:v>SEO</c:v>
                </c:pt>
                <c:pt idx="2">
                  <c:v>E-mail</c:v>
                </c:pt>
                <c:pt idx="3">
                  <c:v>Display Media</c:v>
                </c:pt>
                <c:pt idx="4">
                  <c:v>Social Media Marketing</c:v>
                </c:pt>
              </c:strCache>
            </c:strRef>
          </c:cat>
          <c:val>
            <c:numRef>
              <c:f>Sheet1!$E$2:$E$6</c:f>
              <c:numCache>
                <c:formatCode>0%</c:formatCode>
                <c:ptCount val="5"/>
                <c:pt idx="0">
                  <c:v>0.06</c:v>
                </c:pt>
                <c:pt idx="1">
                  <c:v>0.04</c:v>
                </c:pt>
                <c:pt idx="2">
                  <c:v>0.17</c:v>
                </c:pt>
                <c:pt idx="3">
                  <c:v>0.18</c:v>
                </c:pt>
                <c:pt idx="4">
                  <c:v>0.09</c:v>
                </c:pt>
              </c:numCache>
            </c:numRef>
          </c:val>
          <c:extLst>
            <c:ext xmlns:c16="http://schemas.microsoft.com/office/drawing/2014/chart" uri="{C3380CC4-5D6E-409C-BE32-E72D297353CC}">
              <c16:uniqueId val="{00000003-0DE9-4F2B-A0BB-7FD2382D3366}"/>
            </c:ext>
          </c:extLst>
        </c:ser>
        <c:dLbls>
          <c:dLblPos val="ctr"/>
          <c:showLegendKey val="0"/>
          <c:showVal val="1"/>
          <c:showCatName val="0"/>
          <c:showSerName val="0"/>
          <c:showPercent val="0"/>
          <c:showBubbleSize val="0"/>
        </c:dLbls>
        <c:gapWidth val="91"/>
        <c:overlap val="100"/>
        <c:axId val="238357088"/>
        <c:axId val="238358208"/>
      </c:barChart>
      <c:catAx>
        <c:axId val="23835708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238358208"/>
        <c:crosses val="autoZero"/>
        <c:auto val="1"/>
        <c:lblAlgn val="ctr"/>
        <c:lblOffset val="100"/>
        <c:noMultiLvlLbl val="0"/>
      </c:catAx>
      <c:valAx>
        <c:axId val="238358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238357088"/>
        <c:crosses val="autoZero"/>
        <c:crossBetween val="between"/>
      </c:valAx>
      <c:spPr>
        <a:noFill/>
        <a:ln>
          <a:noFill/>
        </a:ln>
        <a:effectLst/>
      </c:spPr>
    </c:plotArea>
    <c:legend>
      <c:legendPos val="l"/>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gap"/>
    <c:showDLblsOverMax val="0"/>
  </c:chart>
  <c:spPr>
    <a:noFill/>
    <a:ln>
      <a:noFill/>
    </a:ln>
    <a:effectLst/>
  </c:spPr>
  <c:txPr>
    <a:bodyPr/>
    <a:lstStyle/>
    <a:p>
      <a:pPr>
        <a:defRPr>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r>
              <a:rPr lang="en-US" sz="1600">
                <a:solidFill>
                  <a:srgbClr val="0153A5"/>
                </a:solidFill>
              </a:rPr>
              <a:t>Historical Conversion Rates by Time of Day</a:t>
            </a:r>
          </a:p>
        </c:rich>
      </c:tx>
      <c:overlay val="0"/>
      <c:spPr>
        <a:noFill/>
        <a:ln>
          <a:noFill/>
        </a:ln>
        <a:effectLst/>
      </c:spPr>
      <c:txPr>
        <a:bodyPr rot="0" spcFirstLastPara="1" vertOverflow="ellipsis" vert="horz" wrap="square" anchor="ctr" anchorCtr="1"/>
        <a:lstStyle/>
        <a:p>
          <a:pPr>
            <a:defRPr sz="1600" b="1" i="0" u="none" strike="noStrike" kern="1200" spc="0" baseline="0">
              <a:solidFill>
                <a:srgbClr val="0153A5"/>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scatterChart>
        <c:scatterStyle val="smoothMarker"/>
        <c:varyColors val="0"/>
        <c:ser>
          <c:idx val="0"/>
          <c:order val="0"/>
          <c:tx>
            <c:strRef>
              <c:f>Sheet1!$B$1</c:f>
              <c:strCache>
                <c:ptCount val="1"/>
                <c:pt idx="0">
                  <c:v>Y-Values</c:v>
                </c:pt>
              </c:strCache>
            </c:strRef>
          </c:tx>
          <c:spPr>
            <a:ln w="28575" cap="rnd">
              <a:solidFill>
                <a:srgbClr val="01478D"/>
              </a:solidFill>
              <a:round/>
            </a:ln>
            <a:effectLst/>
          </c:spPr>
          <c:marker>
            <c:symbol val="none"/>
          </c:marker>
          <c:xVal>
            <c:numRef>
              <c:f>Sheet1!$A$2:$A$12</c:f>
              <c:numCache>
                <c:formatCode>General</c:formatCode>
                <c:ptCount val="11"/>
                <c:pt idx="0">
                  <c:v>0</c:v>
                </c:pt>
                <c:pt idx="1">
                  <c:v>4</c:v>
                </c:pt>
                <c:pt idx="2">
                  <c:v>5</c:v>
                </c:pt>
                <c:pt idx="3">
                  <c:v>6.5</c:v>
                </c:pt>
                <c:pt idx="4">
                  <c:v>9</c:v>
                </c:pt>
                <c:pt idx="5">
                  <c:v>14</c:v>
                </c:pt>
                <c:pt idx="6">
                  <c:v>17</c:v>
                </c:pt>
                <c:pt idx="7">
                  <c:v>17.5</c:v>
                </c:pt>
                <c:pt idx="8">
                  <c:v>18</c:v>
                </c:pt>
                <c:pt idx="9">
                  <c:v>18.5</c:v>
                </c:pt>
                <c:pt idx="10">
                  <c:v>24</c:v>
                </c:pt>
              </c:numCache>
            </c:numRef>
          </c:xVal>
          <c:yVal>
            <c:numRef>
              <c:f>Sheet1!$B$2:$B$12</c:f>
              <c:numCache>
                <c:formatCode>0.00%</c:formatCode>
                <c:ptCount val="11"/>
                <c:pt idx="0">
                  <c:v>1E-3</c:v>
                </c:pt>
                <c:pt idx="1">
                  <c:v>4.0000000000000001E-3</c:v>
                </c:pt>
                <c:pt idx="2">
                  <c:v>8.9999999999999993E-3</c:v>
                </c:pt>
                <c:pt idx="3">
                  <c:v>8.0000000000000002E-3</c:v>
                </c:pt>
                <c:pt idx="4">
                  <c:v>2.3E-2</c:v>
                </c:pt>
                <c:pt idx="5">
                  <c:v>5.0000000000000001E-3</c:v>
                </c:pt>
                <c:pt idx="6">
                  <c:v>1.7000000000000001E-2</c:v>
                </c:pt>
                <c:pt idx="7">
                  <c:v>1.4999999999999999E-2</c:v>
                </c:pt>
                <c:pt idx="8">
                  <c:v>1.7000000000000001E-2</c:v>
                </c:pt>
                <c:pt idx="9">
                  <c:v>8.0000000000000002E-3</c:v>
                </c:pt>
                <c:pt idx="10">
                  <c:v>1E-3</c:v>
                </c:pt>
              </c:numCache>
            </c:numRef>
          </c:yVal>
          <c:smooth val="1"/>
          <c:extLst>
            <c:ext xmlns:c16="http://schemas.microsoft.com/office/drawing/2014/chart" uri="{C3380CC4-5D6E-409C-BE32-E72D297353CC}">
              <c16:uniqueId val="{00000000-4743-412B-AD14-BBFFEC0428ED}"/>
            </c:ext>
          </c:extLst>
        </c:ser>
        <c:dLbls>
          <c:showLegendKey val="0"/>
          <c:showVal val="0"/>
          <c:showCatName val="0"/>
          <c:showSerName val="0"/>
          <c:showPercent val="0"/>
          <c:showBubbleSize val="0"/>
        </c:dLbls>
        <c:axId val="320421936"/>
        <c:axId val="320422496"/>
      </c:scatterChart>
      <c:valAx>
        <c:axId val="320421936"/>
        <c:scaling>
          <c:orientation val="minMax"/>
          <c:max val="24"/>
          <c:min val="0"/>
        </c:scaling>
        <c:delete val="0"/>
        <c:axPos val="b"/>
        <c:majorGridlines>
          <c:spPr>
            <a:ln w="12700" cap="flat" cmpd="sng" algn="ctr">
              <a:solidFill>
                <a:srgbClr val="00B0F0"/>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20422496"/>
        <c:crosses val="autoZero"/>
        <c:crossBetween val="midCat"/>
        <c:majorUnit val="6"/>
      </c:valAx>
      <c:valAx>
        <c:axId val="320422496"/>
        <c:scaling>
          <c:orientation val="minMax"/>
          <c:max val="2.5000000000000005E-2"/>
          <c:min val="0"/>
        </c:scaling>
        <c:delete val="0"/>
        <c:axPos val="l"/>
        <c:majorGridlines>
          <c:spPr>
            <a:ln w="9525" cap="flat" cmpd="sng" algn="ctr">
              <a:noFill/>
              <a:round/>
            </a:ln>
            <a:effectLst/>
          </c:spPr>
        </c:majorGridlines>
        <c:numFmt formatCode="0.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320421936"/>
        <c:crosses val="autoZero"/>
        <c:crossBetween val="midCat"/>
      </c:valAx>
      <c:spPr>
        <a:gradFill flip="none" rotWithShape="1">
          <a:gsLst>
            <a:gs pos="0">
              <a:srgbClr val="00B0F0">
                <a:alpha val="73000"/>
              </a:srgbClr>
            </a:gs>
            <a:gs pos="100000">
              <a:schemeClr val="bg1"/>
            </a:gs>
          </a:gsLst>
          <a:lin ang="5400000" scaled="1"/>
          <a:tileRect/>
        </a:gradFill>
        <a:ln>
          <a:noFill/>
        </a:ln>
        <a:effectLst/>
      </c:spPr>
    </c:plotArea>
    <c:plotVisOnly val="1"/>
    <c:dispBlanksAs val="gap"/>
    <c:showDLblsOverMax val="0"/>
  </c:chart>
  <c:spPr>
    <a:noFill/>
    <a:ln>
      <a:noFill/>
    </a:ln>
    <a:effectLst/>
  </c:spPr>
  <c:txPr>
    <a:bodyPr/>
    <a:lstStyle/>
    <a:p>
      <a:pPr>
        <a:defRPr sz="1400" b="1">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6395E8-FF72-4CF0-8CEF-7E96B49F9AFB}"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D7D0AA97-CC07-459B-96A0-CBA91D5D5F0E}">
      <dgm:prSet phldrT="[Text]" custT="1"/>
      <dgm:spPr/>
      <dgm:t>
        <a:bodyPr lIns="0" tIns="0" rIns="0" bIns="0"/>
        <a:lstStyle/>
        <a:p>
          <a:r>
            <a:rPr lang="en-US" alt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Search for Ideas and Offerings</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3C8C541E-74AD-44F3-91C7-40910AA57E8D}" type="parTrans" cxnId="{2D56FC9E-93D0-4A8A-8B65-86F86C62AE4E}">
      <dgm:prSet/>
      <dgm:spPr/>
      <dgm:t>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dgm:t>
    </dgm:pt>
    <dgm:pt modelId="{C6F02E0D-8F4F-4119-BF90-56AB59478731}" type="sibTrans" cxnId="{2D56FC9E-93D0-4A8A-8B65-86F86C62AE4E}">
      <dgm:prSet/>
      <dgm:spPr>
        <a:solidFill>
          <a:srgbClr val="0153A5"/>
        </a:solidFill>
      </dgm:spPr>
      <dgm:t>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dgm:t>
    </dgm:pt>
    <dgm:pt modelId="{94472495-4A19-440A-8E47-01A624BA1992}">
      <dgm:prSet phldrT="[Text]" custT="1"/>
      <dgm:spPr/>
      <dgm:t>
        <a:bodyPr lIns="0" tIns="0" rIns="0" bIns="0"/>
        <a:lstStyle/>
        <a:p>
          <a:r>
            <a:rPr lang="en-US" alt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Evaluate Alternatives</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50A36594-34B2-429B-B61F-5294A90AD90E}" type="parTrans" cxnId="{5F27A99D-F33C-46D3-A00A-D5C09FB7C1B1}">
      <dgm:prSet/>
      <dgm:spPr/>
      <dgm:t>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dgm:t>
    </dgm:pt>
    <dgm:pt modelId="{41025BE5-8B96-4849-A606-DA8A5B4BE37A}" type="sibTrans" cxnId="{5F27A99D-F33C-46D3-A00A-D5C09FB7C1B1}">
      <dgm:prSet/>
      <dgm:spPr>
        <a:solidFill>
          <a:srgbClr val="0153A5"/>
        </a:solidFill>
      </dgm:spPr>
      <dgm:t>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dgm:t>
    </dgm:pt>
    <dgm:pt modelId="{9CE3ADE1-48EC-41B1-BF1A-89D7F73DA353}">
      <dgm:prSet phldrT="[Text]" custT="1"/>
      <dgm:spPr/>
      <dgm:t>
        <a:bodyPr lIns="0" tIns="0" rIns="0" bIns="0"/>
        <a:lstStyle/>
        <a:p>
          <a:r>
            <a:rPr lang="en-US" alt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Purchase Decision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D7BAAD98-F42B-405A-990A-8BC117A62753}" type="parTrans" cxnId="{A1426475-50BF-42A7-922E-9FEE7A813FFA}">
      <dgm:prSet/>
      <dgm:spPr/>
      <dgm:t>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dgm:t>
    </dgm:pt>
    <dgm:pt modelId="{45A06321-347C-4D6D-8BFF-92D61C7E455D}" type="sibTrans" cxnId="{A1426475-50BF-42A7-922E-9FEE7A813FFA}">
      <dgm:prSet/>
      <dgm:spPr>
        <a:solidFill>
          <a:srgbClr val="0153A5"/>
        </a:solidFill>
      </dgm:spPr>
      <dgm:t>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dgm:t>
    </dgm:pt>
    <dgm:pt modelId="{F14A7692-E9CD-4A8D-ADD9-9E2C0E384B05}">
      <dgm:prSet phldrT="[Text]" custT="1"/>
      <dgm:spPr/>
      <dgm:t>
        <a:bodyPr/>
        <a:lstStyle/>
        <a:p>
          <a:r>
            <a:rPr lang="en-US" alt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Post-purchase Experience</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A4C5B7C5-62F4-4CE8-8E7C-E5E98EEF063F}" type="parTrans" cxnId="{516159C7-F2C8-4B38-B1C3-A29E0DD4B551}">
      <dgm:prSet/>
      <dgm:spPr/>
      <dgm:t>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dgm:t>
    </dgm:pt>
    <dgm:pt modelId="{E9E5CD83-A5E6-4136-90D7-0DA410EB8A80}" type="sibTrans" cxnId="{516159C7-F2C8-4B38-B1C3-A29E0DD4B551}">
      <dgm:prSet/>
      <dgm:spPr>
        <a:solidFill>
          <a:srgbClr val="0153A5"/>
        </a:solidFill>
      </dgm:spPr>
      <dgm:t>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dgm:t>
    </dgm:pt>
    <dgm:pt modelId="{5235D6E4-2637-4021-BD42-96E7D6F2905A}">
      <dgm:prSet phldrT="[Text]" custT="1"/>
      <dgm:spPr/>
      <dgm:t>
        <a:bodyPr lIns="0" tIns="0" rIns="0" bIns="0"/>
        <a:lstStyle/>
        <a:p>
          <a:r>
            <a:rPr lang="en-US" alt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Need Recognition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dgm:t>
    </dgm:pt>
    <dgm:pt modelId="{5EC9292D-0F48-4D3D-8B65-E1F2B0877910}" type="parTrans" cxnId="{DC46B81A-6D92-4839-80A0-5E57DE20182A}">
      <dgm:prSet/>
      <dgm:spPr/>
      <dgm:t>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dgm:t>
    </dgm:pt>
    <dgm:pt modelId="{B7350D80-7345-4289-BEA1-A7CAEF84D0FA}" type="sibTrans" cxnId="{DC46B81A-6D92-4839-80A0-5E57DE20182A}">
      <dgm:prSet/>
      <dgm:spPr>
        <a:solidFill>
          <a:srgbClr val="0153A5"/>
        </a:solidFill>
      </dgm:spPr>
      <dgm:t>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dgm:t>
    </dgm:pt>
    <dgm:pt modelId="{8060BE9D-E559-448B-B4A6-8192A97E282B}" type="pres">
      <dgm:prSet presAssocID="{036395E8-FF72-4CF0-8CEF-7E96B49F9AFB}" presName="cycle" presStyleCnt="0">
        <dgm:presLayoutVars>
          <dgm:dir/>
          <dgm:resizeHandles val="exact"/>
        </dgm:presLayoutVars>
      </dgm:prSet>
      <dgm:spPr/>
    </dgm:pt>
    <dgm:pt modelId="{F923888D-1F6B-42A1-941C-E054A2E67BE2}" type="pres">
      <dgm:prSet presAssocID="{D7D0AA97-CC07-459B-96A0-CBA91D5D5F0E}" presName="dummy" presStyleCnt="0"/>
      <dgm:spPr/>
    </dgm:pt>
    <dgm:pt modelId="{A5258EB3-C486-4EC9-A365-235A2445B755}" type="pres">
      <dgm:prSet presAssocID="{D7D0AA97-CC07-459B-96A0-CBA91D5D5F0E}" presName="node" presStyleLbl="revTx" presStyleIdx="0" presStyleCnt="5" custScaleX="148543">
        <dgm:presLayoutVars>
          <dgm:bulletEnabled val="1"/>
        </dgm:presLayoutVars>
      </dgm:prSet>
      <dgm:spPr/>
    </dgm:pt>
    <dgm:pt modelId="{D5965A10-6E0C-4787-989B-388F5EE22AE2}" type="pres">
      <dgm:prSet presAssocID="{C6F02E0D-8F4F-4119-BF90-56AB59478731}" presName="sibTrans" presStyleLbl="node1" presStyleIdx="0" presStyleCnt="5" custScaleX="100079" custLinFactNeighborX="843" custLinFactNeighborY="61"/>
      <dgm:spPr/>
    </dgm:pt>
    <dgm:pt modelId="{D1A38AE2-25C9-4582-AF90-FD9FA16F7E1A}" type="pres">
      <dgm:prSet presAssocID="{94472495-4A19-440A-8E47-01A624BA1992}" presName="dummy" presStyleCnt="0"/>
      <dgm:spPr/>
    </dgm:pt>
    <dgm:pt modelId="{1BC5EEC9-7397-47BD-BF22-DDAE89DE5DC8}" type="pres">
      <dgm:prSet presAssocID="{94472495-4A19-440A-8E47-01A624BA1992}" presName="node" presStyleLbl="revTx" presStyleIdx="1" presStyleCnt="5" custScaleX="129335">
        <dgm:presLayoutVars>
          <dgm:bulletEnabled val="1"/>
        </dgm:presLayoutVars>
      </dgm:prSet>
      <dgm:spPr/>
    </dgm:pt>
    <dgm:pt modelId="{6158CFAE-43C8-4490-9B5B-2507A56FB121}" type="pres">
      <dgm:prSet presAssocID="{41025BE5-8B96-4849-A606-DA8A5B4BE37A}" presName="sibTrans" presStyleLbl="node1" presStyleIdx="1" presStyleCnt="5" custLinFactNeighborX="9159" custLinFactNeighborY="256"/>
      <dgm:spPr/>
    </dgm:pt>
    <dgm:pt modelId="{18A764A4-3316-463C-9945-857B3DF4647E}" type="pres">
      <dgm:prSet presAssocID="{9CE3ADE1-48EC-41B1-BF1A-89D7F73DA353}" presName="dummy" presStyleCnt="0"/>
      <dgm:spPr/>
    </dgm:pt>
    <dgm:pt modelId="{68A916D0-72B0-4305-B038-C4969F25504F}" type="pres">
      <dgm:prSet presAssocID="{9CE3ADE1-48EC-41B1-BF1A-89D7F73DA353}" presName="node" presStyleLbl="revTx" presStyleIdx="2" presStyleCnt="5">
        <dgm:presLayoutVars>
          <dgm:bulletEnabled val="1"/>
        </dgm:presLayoutVars>
      </dgm:prSet>
      <dgm:spPr/>
    </dgm:pt>
    <dgm:pt modelId="{920CB714-5747-4F54-81C5-8BCC23D9A73B}" type="pres">
      <dgm:prSet presAssocID="{45A06321-347C-4D6D-8BFF-92D61C7E455D}" presName="sibTrans" presStyleLbl="node1" presStyleIdx="2" presStyleCnt="5" custLinFactNeighborX="-7691" custLinFactNeighborY="1129"/>
      <dgm:spPr/>
    </dgm:pt>
    <dgm:pt modelId="{3E05F336-FFAF-4948-B811-0D6731D0B9CC}" type="pres">
      <dgm:prSet presAssocID="{F14A7692-E9CD-4A8D-ADD9-9E2C0E384B05}" presName="dummy" presStyleCnt="0"/>
      <dgm:spPr/>
    </dgm:pt>
    <dgm:pt modelId="{062219C0-5081-449B-A6EA-C3C712EBCEFA}" type="pres">
      <dgm:prSet presAssocID="{F14A7692-E9CD-4A8D-ADD9-9E2C0E384B05}" presName="node" presStyleLbl="revTx" presStyleIdx="3" presStyleCnt="5" custScaleX="135971" custRadScaleRad="118635" custRadScaleInc="23768">
        <dgm:presLayoutVars>
          <dgm:bulletEnabled val="1"/>
        </dgm:presLayoutVars>
      </dgm:prSet>
      <dgm:spPr/>
    </dgm:pt>
    <dgm:pt modelId="{D12B7D5A-51F3-4874-9375-86F8E982E69F}" type="pres">
      <dgm:prSet presAssocID="{E9E5CD83-A5E6-4136-90D7-0DA410EB8A80}" presName="sibTrans" presStyleLbl="node1" presStyleIdx="3" presStyleCnt="5" custLinFactNeighborX="-5791" custLinFactNeighborY="-2560"/>
      <dgm:spPr/>
    </dgm:pt>
    <dgm:pt modelId="{0CBC3368-97C3-4B8D-BF89-E048ACC7C766}" type="pres">
      <dgm:prSet presAssocID="{5235D6E4-2637-4021-BD42-96E7D6F2905A}" presName="dummy" presStyleCnt="0"/>
      <dgm:spPr/>
    </dgm:pt>
    <dgm:pt modelId="{079F1B77-5AE4-43CB-8CA3-FA713FBC99F1}" type="pres">
      <dgm:prSet presAssocID="{5235D6E4-2637-4021-BD42-96E7D6F2905A}" presName="node" presStyleLbl="revTx" presStyleIdx="4" presStyleCnt="5" custScaleX="180081" custRadScaleRad="100000" custRadScaleInc="0">
        <dgm:presLayoutVars>
          <dgm:bulletEnabled val="1"/>
        </dgm:presLayoutVars>
      </dgm:prSet>
      <dgm:spPr/>
    </dgm:pt>
    <dgm:pt modelId="{3AC57BE8-FD6A-4AF3-972A-CD30B0CC25B1}" type="pres">
      <dgm:prSet presAssocID="{B7350D80-7345-4289-BEA1-A7CAEF84D0FA}" presName="sibTrans" presStyleLbl="node1" presStyleIdx="4" presStyleCnt="5"/>
      <dgm:spPr/>
    </dgm:pt>
  </dgm:ptLst>
  <dgm:cxnLst>
    <dgm:cxn modelId="{69BD4A02-BC56-4228-A3F3-A99A1F20E35A}" type="presOf" srcId="{C6F02E0D-8F4F-4119-BF90-56AB59478731}" destId="{D5965A10-6E0C-4787-989B-388F5EE22AE2}" srcOrd="0" destOrd="0" presId="urn:microsoft.com/office/officeart/2005/8/layout/cycle1"/>
    <dgm:cxn modelId="{DC46B81A-6D92-4839-80A0-5E57DE20182A}" srcId="{036395E8-FF72-4CF0-8CEF-7E96B49F9AFB}" destId="{5235D6E4-2637-4021-BD42-96E7D6F2905A}" srcOrd="4" destOrd="0" parTransId="{5EC9292D-0F48-4D3D-8B65-E1F2B0877910}" sibTransId="{B7350D80-7345-4289-BEA1-A7CAEF84D0FA}"/>
    <dgm:cxn modelId="{648CD233-5CB6-4CD2-A4C8-0C806FF320F5}" type="presOf" srcId="{5235D6E4-2637-4021-BD42-96E7D6F2905A}" destId="{079F1B77-5AE4-43CB-8CA3-FA713FBC99F1}" srcOrd="0" destOrd="0" presId="urn:microsoft.com/office/officeart/2005/8/layout/cycle1"/>
    <dgm:cxn modelId="{1D646038-E84B-4B0F-A18F-1299F0AD50E0}" type="presOf" srcId="{036395E8-FF72-4CF0-8CEF-7E96B49F9AFB}" destId="{8060BE9D-E559-448B-B4A6-8192A97E282B}" srcOrd="0" destOrd="0" presId="urn:microsoft.com/office/officeart/2005/8/layout/cycle1"/>
    <dgm:cxn modelId="{2127D362-5C73-4D8E-8FF8-BD4B65F7373F}" type="presOf" srcId="{41025BE5-8B96-4849-A606-DA8A5B4BE37A}" destId="{6158CFAE-43C8-4490-9B5B-2507A56FB121}" srcOrd="0" destOrd="0" presId="urn:microsoft.com/office/officeart/2005/8/layout/cycle1"/>
    <dgm:cxn modelId="{DEF8AB51-AA6F-4668-85CE-EE9B27D240D0}" type="presOf" srcId="{D7D0AA97-CC07-459B-96A0-CBA91D5D5F0E}" destId="{A5258EB3-C486-4EC9-A365-235A2445B755}" srcOrd="0" destOrd="0" presId="urn:microsoft.com/office/officeart/2005/8/layout/cycle1"/>
    <dgm:cxn modelId="{A1426475-50BF-42A7-922E-9FEE7A813FFA}" srcId="{036395E8-FF72-4CF0-8CEF-7E96B49F9AFB}" destId="{9CE3ADE1-48EC-41B1-BF1A-89D7F73DA353}" srcOrd="2" destOrd="0" parTransId="{D7BAAD98-F42B-405A-990A-8BC117A62753}" sibTransId="{45A06321-347C-4D6D-8BFF-92D61C7E455D}"/>
    <dgm:cxn modelId="{01A9ED55-F14B-4825-A778-00F43FA7B500}" type="presOf" srcId="{B7350D80-7345-4289-BEA1-A7CAEF84D0FA}" destId="{3AC57BE8-FD6A-4AF3-972A-CD30B0CC25B1}" srcOrd="0" destOrd="0" presId="urn:microsoft.com/office/officeart/2005/8/layout/cycle1"/>
    <dgm:cxn modelId="{C65C247D-7ADC-48FB-B780-762D8ED2175E}" type="presOf" srcId="{9CE3ADE1-48EC-41B1-BF1A-89D7F73DA353}" destId="{68A916D0-72B0-4305-B038-C4969F25504F}" srcOrd="0" destOrd="0" presId="urn:microsoft.com/office/officeart/2005/8/layout/cycle1"/>
    <dgm:cxn modelId="{5F27A99D-F33C-46D3-A00A-D5C09FB7C1B1}" srcId="{036395E8-FF72-4CF0-8CEF-7E96B49F9AFB}" destId="{94472495-4A19-440A-8E47-01A624BA1992}" srcOrd="1" destOrd="0" parTransId="{50A36594-34B2-429B-B61F-5294A90AD90E}" sibTransId="{41025BE5-8B96-4849-A606-DA8A5B4BE37A}"/>
    <dgm:cxn modelId="{2D56FC9E-93D0-4A8A-8B65-86F86C62AE4E}" srcId="{036395E8-FF72-4CF0-8CEF-7E96B49F9AFB}" destId="{D7D0AA97-CC07-459B-96A0-CBA91D5D5F0E}" srcOrd="0" destOrd="0" parTransId="{3C8C541E-74AD-44F3-91C7-40910AA57E8D}" sibTransId="{C6F02E0D-8F4F-4119-BF90-56AB59478731}"/>
    <dgm:cxn modelId="{7AAA94A8-3F10-4056-97BF-74424D35EC33}" type="presOf" srcId="{94472495-4A19-440A-8E47-01A624BA1992}" destId="{1BC5EEC9-7397-47BD-BF22-DDAE89DE5DC8}" srcOrd="0" destOrd="0" presId="urn:microsoft.com/office/officeart/2005/8/layout/cycle1"/>
    <dgm:cxn modelId="{2AEC85BC-6B2B-4A7B-8188-2B29FF5E7651}" type="presOf" srcId="{45A06321-347C-4D6D-8BFF-92D61C7E455D}" destId="{920CB714-5747-4F54-81C5-8BCC23D9A73B}" srcOrd="0" destOrd="0" presId="urn:microsoft.com/office/officeart/2005/8/layout/cycle1"/>
    <dgm:cxn modelId="{516159C7-F2C8-4B38-B1C3-A29E0DD4B551}" srcId="{036395E8-FF72-4CF0-8CEF-7E96B49F9AFB}" destId="{F14A7692-E9CD-4A8D-ADD9-9E2C0E384B05}" srcOrd="3" destOrd="0" parTransId="{A4C5B7C5-62F4-4CE8-8E7C-E5E98EEF063F}" sibTransId="{E9E5CD83-A5E6-4136-90D7-0DA410EB8A80}"/>
    <dgm:cxn modelId="{16D1B9E1-B32B-4F1C-A8AB-D15203C3DCD3}" type="presOf" srcId="{F14A7692-E9CD-4A8D-ADD9-9E2C0E384B05}" destId="{062219C0-5081-449B-A6EA-C3C712EBCEFA}" srcOrd="0" destOrd="0" presId="urn:microsoft.com/office/officeart/2005/8/layout/cycle1"/>
    <dgm:cxn modelId="{0A7938FB-66D3-407E-BFBE-64C66D8F070F}" type="presOf" srcId="{E9E5CD83-A5E6-4136-90D7-0DA410EB8A80}" destId="{D12B7D5A-51F3-4874-9375-86F8E982E69F}" srcOrd="0" destOrd="0" presId="urn:microsoft.com/office/officeart/2005/8/layout/cycle1"/>
    <dgm:cxn modelId="{CF7948BD-E339-4DFA-A0CD-E18E8D84508C}" type="presParOf" srcId="{8060BE9D-E559-448B-B4A6-8192A97E282B}" destId="{F923888D-1F6B-42A1-941C-E054A2E67BE2}" srcOrd="0" destOrd="0" presId="urn:microsoft.com/office/officeart/2005/8/layout/cycle1"/>
    <dgm:cxn modelId="{2BEB0FB7-9130-43AA-9405-078B900524FF}" type="presParOf" srcId="{8060BE9D-E559-448B-B4A6-8192A97E282B}" destId="{A5258EB3-C486-4EC9-A365-235A2445B755}" srcOrd="1" destOrd="0" presId="urn:microsoft.com/office/officeart/2005/8/layout/cycle1"/>
    <dgm:cxn modelId="{DD03DAD0-00C1-46CA-B42C-236EE68236EF}" type="presParOf" srcId="{8060BE9D-E559-448B-B4A6-8192A97E282B}" destId="{D5965A10-6E0C-4787-989B-388F5EE22AE2}" srcOrd="2" destOrd="0" presId="urn:microsoft.com/office/officeart/2005/8/layout/cycle1"/>
    <dgm:cxn modelId="{5D43BF5C-31E9-48C2-B37E-C3D52458AC97}" type="presParOf" srcId="{8060BE9D-E559-448B-B4A6-8192A97E282B}" destId="{D1A38AE2-25C9-4582-AF90-FD9FA16F7E1A}" srcOrd="3" destOrd="0" presId="urn:microsoft.com/office/officeart/2005/8/layout/cycle1"/>
    <dgm:cxn modelId="{3F35759D-1B20-40EA-919B-746DA37B6064}" type="presParOf" srcId="{8060BE9D-E559-448B-B4A6-8192A97E282B}" destId="{1BC5EEC9-7397-47BD-BF22-DDAE89DE5DC8}" srcOrd="4" destOrd="0" presId="urn:microsoft.com/office/officeart/2005/8/layout/cycle1"/>
    <dgm:cxn modelId="{82BE739C-9D05-4856-82DE-E63F5DB2FC00}" type="presParOf" srcId="{8060BE9D-E559-448B-B4A6-8192A97E282B}" destId="{6158CFAE-43C8-4490-9B5B-2507A56FB121}" srcOrd="5" destOrd="0" presId="urn:microsoft.com/office/officeart/2005/8/layout/cycle1"/>
    <dgm:cxn modelId="{5F1FDD43-E939-40F8-AE57-3349647BF93E}" type="presParOf" srcId="{8060BE9D-E559-448B-B4A6-8192A97E282B}" destId="{18A764A4-3316-463C-9945-857B3DF4647E}" srcOrd="6" destOrd="0" presId="urn:microsoft.com/office/officeart/2005/8/layout/cycle1"/>
    <dgm:cxn modelId="{3517012B-FD11-41E7-A827-0618DC755730}" type="presParOf" srcId="{8060BE9D-E559-448B-B4A6-8192A97E282B}" destId="{68A916D0-72B0-4305-B038-C4969F25504F}" srcOrd="7" destOrd="0" presId="urn:microsoft.com/office/officeart/2005/8/layout/cycle1"/>
    <dgm:cxn modelId="{2570AAC9-0A7B-478E-8324-73AA74B50420}" type="presParOf" srcId="{8060BE9D-E559-448B-B4A6-8192A97E282B}" destId="{920CB714-5747-4F54-81C5-8BCC23D9A73B}" srcOrd="8" destOrd="0" presId="urn:microsoft.com/office/officeart/2005/8/layout/cycle1"/>
    <dgm:cxn modelId="{5737A962-6DEE-4A6C-ACF1-D532E6DFFDC0}" type="presParOf" srcId="{8060BE9D-E559-448B-B4A6-8192A97E282B}" destId="{3E05F336-FFAF-4948-B811-0D6731D0B9CC}" srcOrd="9" destOrd="0" presId="urn:microsoft.com/office/officeart/2005/8/layout/cycle1"/>
    <dgm:cxn modelId="{47A9C2E4-1FE6-4B83-8AD2-C435B3970CB0}" type="presParOf" srcId="{8060BE9D-E559-448B-B4A6-8192A97E282B}" destId="{062219C0-5081-449B-A6EA-C3C712EBCEFA}" srcOrd="10" destOrd="0" presId="urn:microsoft.com/office/officeart/2005/8/layout/cycle1"/>
    <dgm:cxn modelId="{1F074C21-ACFA-4719-8D62-F3F4231DB1CC}" type="presParOf" srcId="{8060BE9D-E559-448B-B4A6-8192A97E282B}" destId="{D12B7D5A-51F3-4874-9375-86F8E982E69F}" srcOrd="11" destOrd="0" presId="urn:microsoft.com/office/officeart/2005/8/layout/cycle1"/>
    <dgm:cxn modelId="{7ACD9E5B-9702-4C2F-8A4E-8E4D1B854C02}" type="presParOf" srcId="{8060BE9D-E559-448B-B4A6-8192A97E282B}" destId="{0CBC3368-97C3-4B8D-BF89-E048ACC7C766}" srcOrd="12" destOrd="0" presId="urn:microsoft.com/office/officeart/2005/8/layout/cycle1"/>
    <dgm:cxn modelId="{6078AE58-D544-4BD4-A116-083F54B660D2}" type="presParOf" srcId="{8060BE9D-E559-448B-B4A6-8192A97E282B}" destId="{079F1B77-5AE4-43CB-8CA3-FA713FBC99F1}" srcOrd="13" destOrd="0" presId="urn:microsoft.com/office/officeart/2005/8/layout/cycle1"/>
    <dgm:cxn modelId="{9678021A-832C-49FE-BF3D-5D1230E7F0B1}" type="presParOf" srcId="{8060BE9D-E559-448B-B4A6-8192A97E282B}" destId="{3AC57BE8-FD6A-4AF3-972A-CD30B0CC25B1}"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258EB3-C486-4EC9-A365-235A2445B755}">
      <dsp:nvSpPr>
        <dsp:cNvPr id="0" name=""/>
        <dsp:cNvSpPr/>
      </dsp:nvSpPr>
      <dsp:spPr>
        <a:xfrm>
          <a:off x="2511920" y="22112"/>
          <a:ext cx="1155770" cy="778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alt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Search for Ideas and Offerings</a:t>
          </a:r>
          <a:endPar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dsp:txBody>
      <dsp:txXfrm>
        <a:off x="2511920" y="22112"/>
        <a:ext cx="1155770" cy="778071"/>
      </dsp:txXfrm>
    </dsp:sp>
    <dsp:sp modelId="{D5965A10-6E0C-4787-989B-388F5EE22AE2}">
      <dsp:nvSpPr>
        <dsp:cNvPr id="0" name=""/>
        <dsp:cNvSpPr/>
      </dsp:nvSpPr>
      <dsp:spPr>
        <a:xfrm>
          <a:off x="893786" y="1367"/>
          <a:ext cx="2919667" cy="2917362"/>
        </a:xfrm>
        <a:prstGeom prst="circularArrow">
          <a:avLst>
            <a:gd name="adj1" fmla="val 5201"/>
            <a:gd name="adj2" fmla="val 335954"/>
            <a:gd name="adj3" fmla="val 21293075"/>
            <a:gd name="adj4" fmla="val 19766385"/>
            <a:gd name="adj5" fmla="val 6068"/>
          </a:avLst>
        </a:prstGeom>
        <a:solidFill>
          <a:srgbClr val="0153A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C5EEC9-7397-47BD-BF22-DDAE89DE5DC8}">
      <dsp:nvSpPr>
        <dsp:cNvPr id="0" name=""/>
        <dsp:cNvSpPr/>
      </dsp:nvSpPr>
      <dsp:spPr>
        <a:xfrm>
          <a:off x="3056833" y="1469199"/>
          <a:ext cx="1006318" cy="778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alt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Evaluate Alternatives</a:t>
          </a:r>
          <a:endPar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dsp:txBody>
      <dsp:txXfrm>
        <a:off x="3056833" y="1469199"/>
        <a:ext cx="1006318" cy="778071"/>
      </dsp:txXfrm>
    </dsp:sp>
    <dsp:sp modelId="{6158CFAE-43C8-4490-9B5B-2507A56FB121}">
      <dsp:nvSpPr>
        <dsp:cNvPr id="0" name=""/>
        <dsp:cNvSpPr/>
      </dsp:nvSpPr>
      <dsp:spPr>
        <a:xfrm>
          <a:off x="1137547" y="7056"/>
          <a:ext cx="2917362" cy="2917362"/>
        </a:xfrm>
        <a:prstGeom prst="circularArrow">
          <a:avLst>
            <a:gd name="adj1" fmla="val 5201"/>
            <a:gd name="adj2" fmla="val 335954"/>
            <a:gd name="adj3" fmla="val 4014525"/>
            <a:gd name="adj4" fmla="val 2253591"/>
            <a:gd name="adj5" fmla="val 6068"/>
          </a:avLst>
        </a:prstGeom>
        <a:solidFill>
          <a:srgbClr val="0153A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8A916D0-72B0-4305-B038-C4969F25504F}">
      <dsp:nvSpPr>
        <dsp:cNvPr id="0" name=""/>
        <dsp:cNvSpPr/>
      </dsp:nvSpPr>
      <dsp:spPr>
        <a:xfrm>
          <a:off x="1939991" y="2363547"/>
          <a:ext cx="778071" cy="778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alt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Purchase Decision</a:t>
          </a:r>
          <a:endPar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dsp:txBody>
      <dsp:txXfrm>
        <a:off x="1939991" y="2363547"/>
        <a:ext cx="778071" cy="778071"/>
      </dsp:txXfrm>
    </dsp:sp>
    <dsp:sp modelId="{920CB714-5747-4F54-81C5-8BCC23D9A73B}">
      <dsp:nvSpPr>
        <dsp:cNvPr id="0" name=""/>
        <dsp:cNvSpPr/>
      </dsp:nvSpPr>
      <dsp:spPr>
        <a:xfrm>
          <a:off x="324948" y="-25537"/>
          <a:ext cx="2917362" cy="2917362"/>
        </a:xfrm>
        <a:prstGeom prst="circularArrow">
          <a:avLst>
            <a:gd name="adj1" fmla="val 5201"/>
            <a:gd name="adj2" fmla="val 335954"/>
            <a:gd name="adj3" fmla="val 8260123"/>
            <a:gd name="adj4" fmla="val 5580727"/>
            <a:gd name="adj5" fmla="val 6068"/>
          </a:avLst>
        </a:prstGeom>
        <a:solidFill>
          <a:srgbClr val="0153A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2219C0-5081-449B-A6EA-C3C712EBCEFA}">
      <dsp:nvSpPr>
        <dsp:cNvPr id="0" name=""/>
        <dsp:cNvSpPr/>
      </dsp:nvSpPr>
      <dsp:spPr>
        <a:xfrm>
          <a:off x="299764" y="1396231"/>
          <a:ext cx="1057951" cy="778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alt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Post-purchase Experience</a:t>
          </a:r>
          <a:endPar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dsp:txBody>
      <dsp:txXfrm>
        <a:off x="299764" y="1396231"/>
        <a:ext cx="1057951" cy="778071"/>
      </dsp:txXfrm>
    </dsp:sp>
    <dsp:sp modelId="{D12B7D5A-51F3-4874-9375-86F8E982E69F}">
      <dsp:nvSpPr>
        <dsp:cNvPr id="0" name=""/>
        <dsp:cNvSpPr/>
      </dsp:nvSpPr>
      <dsp:spPr>
        <a:xfrm>
          <a:off x="392436" y="279890"/>
          <a:ext cx="2917362" cy="2917362"/>
        </a:xfrm>
        <a:prstGeom prst="circularArrow">
          <a:avLst>
            <a:gd name="adj1" fmla="val 5201"/>
            <a:gd name="adj2" fmla="val 335954"/>
            <a:gd name="adj3" fmla="val 13554611"/>
            <a:gd name="adj4" fmla="val 11927754"/>
            <a:gd name="adj5" fmla="val 6068"/>
          </a:avLst>
        </a:prstGeom>
        <a:solidFill>
          <a:srgbClr val="0153A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9F1B77-5AE4-43CB-8CA3-FA713FBC99F1}">
      <dsp:nvSpPr>
        <dsp:cNvPr id="0" name=""/>
        <dsp:cNvSpPr/>
      </dsp:nvSpPr>
      <dsp:spPr>
        <a:xfrm>
          <a:off x="867669" y="22112"/>
          <a:ext cx="1401158" cy="7780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alt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rPr>
            <a:t>Need Recognition</a:t>
          </a:r>
          <a:endParaRPr lang="en-US" sz="1400" kern="12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dsp:txBody>
      <dsp:txXfrm>
        <a:off x="867669" y="22112"/>
        <a:ext cx="1401158" cy="778071"/>
      </dsp:txXfrm>
    </dsp:sp>
    <dsp:sp modelId="{3AC57BE8-FD6A-4AF3-972A-CD30B0CC25B1}">
      <dsp:nvSpPr>
        <dsp:cNvPr id="0" name=""/>
        <dsp:cNvSpPr/>
      </dsp:nvSpPr>
      <dsp:spPr>
        <a:xfrm>
          <a:off x="870345" y="-411"/>
          <a:ext cx="2917362" cy="2917362"/>
        </a:xfrm>
        <a:prstGeom prst="circularArrow">
          <a:avLst>
            <a:gd name="adj1" fmla="val 5201"/>
            <a:gd name="adj2" fmla="val 335954"/>
            <a:gd name="adj3" fmla="val 16351449"/>
            <a:gd name="adj4" fmla="val 16040050"/>
            <a:gd name="adj5" fmla="val 6068"/>
          </a:avLst>
        </a:prstGeom>
        <a:solidFill>
          <a:srgbClr val="0153A5"/>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980D18-98AE-4D31-816A-7F2449F00868}" type="datetimeFigureOut">
              <a:rPr lang="en-US" smtClean="0"/>
              <a:t>4/18/2022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841D4E-1843-425F-A656-C039C9C9C9AD}" type="slidenum">
              <a:rPr lang="en-US" smtClean="0"/>
              <a:t>‹#›</a:t>
            </a:fld>
            <a:endParaRPr lang="en-US"/>
          </a:p>
        </p:txBody>
      </p:sp>
    </p:spTree>
    <p:extLst>
      <p:ext uri="{BB962C8B-B14F-4D97-AF65-F5344CB8AC3E}">
        <p14:creationId xmlns:p14="http://schemas.microsoft.com/office/powerpoint/2010/main" val="1874077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99D8E2-F809-4038-87A5-B3365FA2A329}" type="datetimeFigureOut">
              <a:rPr lang="en-US" smtClean="0"/>
              <a:t>4/18/2022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E34AAA-5C18-49C3-B67B-89E44A8E2B98}" type="slidenum">
              <a:rPr lang="en-US" smtClean="0"/>
              <a:t>‹#›</a:t>
            </a:fld>
            <a:endParaRPr lang="en-US"/>
          </a:p>
        </p:txBody>
      </p:sp>
    </p:spTree>
    <p:extLst>
      <p:ext uri="{BB962C8B-B14F-4D97-AF65-F5344CB8AC3E}">
        <p14:creationId xmlns:p14="http://schemas.microsoft.com/office/powerpoint/2010/main" val="998064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Today, I will introduce you to the fast growing area of Digital Marketing, with a particular focus on the nature of analytics related to search advertising. There is a lot written about digital marketing, and much of it is available for free online.  This is a topic on which we can spend one or more semesters.  My focus in this course is on one aspect of online marketing, namely, that in the online world, customers leave a trace of what they have done, and this type of data is useful for marketers to engage better with those customers, and to optimize and customize how they do marketing online.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a:t>
            </a:fld>
            <a:endParaRPr lang="en-US"/>
          </a:p>
        </p:txBody>
      </p:sp>
    </p:spTree>
    <p:extLst>
      <p:ext uri="{BB962C8B-B14F-4D97-AF65-F5344CB8AC3E}">
        <p14:creationId xmlns:p14="http://schemas.microsoft.com/office/powerpoint/2010/main" val="3289082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de-DE" dirty="0">
                <a:sym typeface="Symbol" pitchFamily="18" charset="2"/>
              </a:rPr>
              <a:t>I will start by providing an overview of the evolution of online technologies in business and in marketing, and then articulate what these technologies imply for online advertising.  This overview will provide the necessary background for you to do an analytic exercise to evaluate and improve paid search advertising campaigns.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a:t>
            </a:fld>
            <a:endParaRPr lang="en-US"/>
          </a:p>
        </p:txBody>
      </p:sp>
    </p:spTree>
    <p:extLst>
      <p:ext uri="{BB962C8B-B14F-4D97-AF65-F5344CB8AC3E}">
        <p14:creationId xmlns:p14="http://schemas.microsoft.com/office/powerpoint/2010/main" val="607061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BC44B2EC-2B30-4B9B-9FA2-0079F3EF597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4BB2AF72-9705-4DC2-8DDF-285EC9980FC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4820" name="Slide Number Placeholder 3">
            <a:extLst>
              <a:ext uri="{FF2B5EF4-FFF2-40B4-BE49-F238E27FC236}">
                <a16:creationId xmlns:a16="http://schemas.microsoft.com/office/drawing/2014/main" id="{9C7F0BEB-F319-4143-9157-6FD07572232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F4B4D3A-32FD-45FC-924E-63BB6BA80DC0}" type="slidenum">
              <a:rPr lang="en-US" altLang="en-US">
                <a:latin typeface="Arial" panose="020B0604020202020204" pitchFamily="34" charset="0"/>
                <a:cs typeface="Arial" panose="020B0604020202020204" pitchFamily="34" charset="0"/>
              </a:rPr>
              <a:pPr>
                <a:spcBef>
                  <a:spcPct val="0"/>
                </a:spcBef>
              </a:pPr>
              <a:t>3</a:t>
            </a:fld>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DCC19239-A6E4-49B2-BAD1-A966CB2A81D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A4ED9E99-FAA3-4926-B95D-24AD0235A8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36868" name="Slide Number Placeholder 3">
            <a:extLst>
              <a:ext uri="{FF2B5EF4-FFF2-40B4-BE49-F238E27FC236}">
                <a16:creationId xmlns:a16="http://schemas.microsoft.com/office/drawing/2014/main" id="{A15CE583-964C-416E-9F10-A48D717F965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FBA156D-62E3-46C0-BCC8-0276596314A4}" type="slidenum">
              <a:rPr lang="en-US" altLang="en-US">
                <a:latin typeface="Arial" panose="020B0604020202020204" pitchFamily="34" charset="0"/>
                <a:cs typeface="Arial" panose="020B0604020202020204" pitchFamily="34" charset="0"/>
              </a:rPr>
              <a:pPr>
                <a:spcBef>
                  <a:spcPct val="0"/>
                </a:spcBef>
              </a:pPr>
              <a:t>4</a:t>
            </a:fld>
            <a:endParaRPr lang="en-US" altLang="en-US">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chart shows that with the greater penetration of online technologies, there has been a growing interest in digital marketing – there is nearly an eight-fold increase in interest on this topic in the past 10 years.  Of course, it started from a small base (Google trends from where I picked up this data does not list the absolute number of searches associated with a search term.  Interestingly, in the same period, interest in basic advertising or marketing have declined.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9</a:t>
            </a:fld>
            <a:endParaRPr lang="en-US"/>
          </a:p>
        </p:txBody>
      </p:sp>
    </p:spTree>
    <p:extLst>
      <p:ext uri="{BB962C8B-B14F-4D97-AF65-F5344CB8AC3E}">
        <p14:creationId xmlns:p14="http://schemas.microsoft.com/office/powerpoint/2010/main" val="2495940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de-DE" dirty="0">
                <a:sym typeface="Symbol" pitchFamily="18" charset="2"/>
              </a:rPr>
              <a:t>In the remaining part of this lecture segment, I want to highlight a few aspects of online advertising as a prelude to my describing paid search advertising, which will be the focus of the analytical exercise.  I will start by describing how online advertising differs from traditional advertising.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10</a:t>
            </a:fld>
            <a:endParaRPr lang="en-US"/>
          </a:p>
        </p:txBody>
      </p:sp>
    </p:spTree>
    <p:extLst>
      <p:ext uri="{BB962C8B-B14F-4D97-AF65-F5344CB8AC3E}">
        <p14:creationId xmlns:p14="http://schemas.microsoft.com/office/powerpoint/2010/main" val="1919615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This chart summarizes how traditional advertising works in a broadcast medium – advertisers insert their messages between program segments.   In the old world of advertising, if you are a large company, you would do an up front purchase of say $10 million or $20 million of media placement, and do a rough match between a TV or radio show and its audience composition.  For example, you might have an index to indicate whether a particular show skews towards a younger audience (e.g. when it first came out, American Idol had a younger audience than the other TV shows).  If you wanted to target a younger audience then you would pick shows which had a higher index for that audience demographics.  That was the type of granularity that was driving the advertising investment decisions.  Such targeting might not be bad if the primary goal of advertising is branding.  But if you want to drive other goals such as consideration or preference, or sales, then you would need more granularity –not just in terms of audience demographics, but also the context in which you reach a particular audience.  In the past, print advertising provided greater granularity in terms of audience (e.g. specialized magazines such as Popular Mechanics or Wired allowed you to reach more specific audiences) and also the context – e.g. inserting an ad for an exercise machine in the sporting pages of a newspaper. </a:t>
            </a:r>
          </a:p>
          <a:p>
            <a:endParaRPr lang="en-US" altLang="en-US" dirty="0"/>
          </a:p>
          <a:p>
            <a:r>
              <a:rPr lang="en-US" altLang="en-US" dirty="0"/>
              <a:t>Online advertising allows even greater levels of targeting and contextualizing.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11</a:t>
            </a:fld>
            <a:endParaRPr lang="en-US"/>
          </a:p>
        </p:txBody>
      </p:sp>
    </p:spTree>
    <p:extLst>
      <p:ext uri="{BB962C8B-B14F-4D97-AF65-F5344CB8AC3E}">
        <p14:creationId xmlns:p14="http://schemas.microsoft.com/office/powerpoint/2010/main" val="31768079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In online advertising, you can, for example, display a particular ad based on the information you may have about a particular web visitor.  For example, someone searching for hotels in New York could be shown an ad for Hilton in Times Square.  Or, someone from New York looking up weather information in Florida could be shown an ad for discount airline tickets from New York to Florida.  We are only limited by our ingenuity in terms of how we target and contextualize the ad for a specific individual.  The placement of the ad is typically done next to other content, which also provides a more refined context, adjacent to the content.  That is why I call it “spatial multiplexing.”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12</a:t>
            </a:fld>
            <a:endParaRPr lang="en-US"/>
          </a:p>
        </p:txBody>
      </p:sp>
    </p:spTree>
    <p:extLst>
      <p:ext uri="{BB962C8B-B14F-4D97-AF65-F5344CB8AC3E}">
        <p14:creationId xmlns:p14="http://schemas.microsoft.com/office/powerpoint/2010/main" val="3007254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When you show an ad online (for example, on a laptop or mobile device), there are some standard sizes that are allowed.  This chart shows the type of banner ads that you could show online.  When someone clicks on a banner, they could be taken to a web site where we provide additional information or resources to the visitor.  Google’s program for display advertising is called </a:t>
            </a:r>
            <a:r>
              <a:rPr lang="en-US" altLang="en-US" dirty="0" err="1"/>
              <a:t>Adsense</a:t>
            </a:r>
            <a:r>
              <a:rPr lang="en-US" altLang="en-US" dirty="0"/>
              <a:t>.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13</a:t>
            </a:fld>
            <a:endParaRPr lang="en-US"/>
          </a:p>
        </p:txBody>
      </p:sp>
    </p:spTree>
    <p:extLst>
      <p:ext uri="{BB962C8B-B14F-4D97-AF65-F5344CB8AC3E}">
        <p14:creationId xmlns:p14="http://schemas.microsoft.com/office/powerpoint/2010/main" val="8552065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223284" y="4400549"/>
            <a:ext cx="6220046" cy="4284663"/>
          </a:xfrm>
        </p:spPr>
        <p:txBody>
          <a:bodyPr/>
          <a:lstStyle/>
          <a:p>
            <a:r>
              <a:rPr lang="en-US" altLang="en-US" dirty="0"/>
              <a:t>Another type of advertising occurs when people visit search engines.   For example, if you do a search on Google, you will see a page as shown here – this search is for kitchen knives.  Part of the results page is filled with text ads.  Each text ad seen by a customer is called an impression.  There are also listings from specific sellers that show product pictures – these are called product listing ads.  Finally, one of the most important set of things you see on the page are organic listings which are ordered according to how relevant is each listing to the search query.  These listings are generated by Google’s secret algorithm that determines the relevancy of web pages from anywhere on the web that might have content that is relevant for a particular search query – here kitchen knives.</a:t>
            </a:r>
          </a:p>
          <a:p>
            <a:endParaRPr lang="en-US" altLang="en-US" dirty="0"/>
          </a:p>
          <a:p>
            <a:r>
              <a:rPr lang="en-US" altLang="en-US" dirty="0"/>
              <a:t>When you click on an organic listing, that website or webpage may be part of Google’s display advertising network – in that case, if you visit that web page, Google may be display a banner ad.  On the other hand, if a customer clicks on any of the text ads, then Google will charge that advertiser a rate that is based in part on the highest bid for a keyword that advertiser had bid.  This is called paid search advertising, and the payment to Google is typically done on a pay-per-click basis, i.e. Google gets paid only when a customer clicks on the text ad.  It does not get paid anything for displaying the ad on the search page (as above).  </a:t>
            </a:r>
          </a:p>
          <a:p>
            <a:endParaRPr lang="en-US" altLang="en-US" dirty="0"/>
          </a:p>
          <a:p>
            <a:r>
              <a:rPr lang="en-US" altLang="en-US" dirty="0"/>
              <a:t>In the exercise, we will focus on search advertising (</a:t>
            </a:r>
            <a:r>
              <a:rPr lang="en-US" altLang="en-US" dirty="0" err="1"/>
              <a:t>Adwords</a:t>
            </a:r>
            <a:r>
              <a:rPr lang="en-US" altLang="en-US" dirty="0"/>
              <a:t>), and not on display advertising (</a:t>
            </a:r>
            <a:r>
              <a:rPr lang="en-US" altLang="en-US" dirty="0" err="1"/>
              <a:t>Adsense</a:t>
            </a:r>
            <a:r>
              <a:rPr lang="en-US" altLang="en-US" dirty="0"/>
              <a:t>).   For many small firms, paid search is one of the most effective ways they can generate traffic to their web sites, and thereby for them to generate sales.  Roughly speaking, 50% of visits to web pages come from organic listings, and 10% come from paid search.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14</a:t>
            </a:fld>
            <a:endParaRPr lang="en-US"/>
          </a:p>
        </p:txBody>
      </p:sp>
    </p:spTree>
    <p:extLst>
      <p:ext uri="{BB962C8B-B14F-4D97-AF65-F5344CB8AC3E}">
        <p14:creationId xmlns:p14="http://schemas.microsoft.com/office/powerpoint/2010/main" val="499854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800" y="4400549"/>
            <a:ext cx="5486400" cy="4073599"/>
          </a:xfrm>
        </p:spPr>
        <p:txBody>
          <a:bodyPr/>
          <a:lstStyle/>
          <a:p>
            <a:r>
              <a:rPr lang="en-US" altLang="en-US" dirty="0"/>
              <a:t>There are some systematic differences between traditional advertising and online advertising, in terms of their implications for advertisers.</a:t>
            </a:r>
          </a:p>
          <a:p>
            <a:r>
              <a:rPr lang="en-US" altLang="en-US" dirty="0"/>
              <a:t>One advantage for broadcast advertising, such as TV advertising, is the richness of the medium, and ability to target a wide audience.  But there are tradeoffs between how many people you can reach, how often you can reach a person, and how much richness you can incorporate in the message (e.g., 15 sec commercial versus 30 sec TV commercial).   Traditional TV advertising is particularly useful for generating awareness and brand building.  Even in print advertising where content and ad are co-mingled, the articles rarely have ads that relate to the stories.</a:t>
            </a:r>
          </a:p>
          <a:p>
            <a:endParaRPr lang="en-US" altLang="en-US" dirty="0"/>
          </a:p>
          <a:p>
            <a:r>
              <a:rPr lang="en-US" altLang="en-US" dirty="0"/>
              <a:t>On the other hand, online advertising is particularly useful when you can leverage the context in which that ad is shown, or when you need to adapt an ad campaign quickly due to changing market conditions (e.g. ad shown only on President’s Day).  If I am reading an article about problems in the Middle East, an advertiser could potentially show ads to books on that subject, or other background books or papers, links to charitable organizations that provide support in the region, and so on.   Another important aspect of the online medium is that you could more directly establish a link between the showing of an ad, and how the customer responds to the ad (e.g. whether the customer ignores the ad, clicks on the ad, and subsequently purchased a product from you, etc.).  This is the link we will explore in greater depth in the exercise.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15</a:t>
            </a:fld>
            <a:endParaRPr lang="en-US"/>
          </a:p>
        </p:txBody>
      </p:sp>
    </p:spTree>
    <p:extLst>
      <p:ext uri="{BB962C8B-B14F-4D97-AF65-F5344CB8AC3E}">
        <p14:creationId xmlns:p14="http://schemas.microsoft.com/office/powerpoint/2010/main" val="1289357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1" y="4400549"/>
            <a:ext cx="6856413" cy="4084231"/>
          </a:xfrm>
        </p:spPr>
        <p:txBody>
          <a:bodyPr/>
          <a:lstStyle/>
          <a:p>
            <a:r>
              <a:rPr lang="en-US" dirty="0">
                <a:solidFill>
                  <a:srgbClr val="000000"/>
                </a:solidFill>
              </a:rPr>
              <a:t>I want to highlight one other aspect related to the role of search in a customer’s decision process, which are changing because of the online medium.  For example, instead of visiting 10 car dealers before purchasing a car, today customers do a lot of research online about cars, and  on average, only visit 3 car dealerships before making a purchase.  In this sense, the ability to search has changed customer decision journeys in most product categories in both B2C and B2B products.  This chart shows the typical stages in customer decision journeys in the case of beauty products, such as cosmetics sold by companies like Sephora, or Estee Lauder. </a:t>
            </a:r>
          </a:p>
          <a:p>
            <a:endParaRPr lang="en-US" dirty="0">
              <a:solidFill>
                <a:srgbClr val="000000"/>
              </a:solidFill>
            </a:endParaRPr>
          </a:p>
          <a:p>
            <a:r>
              <a:rPr lang="en-US" dirty="0">
                <a:solidFill>
                  <a:srgbClr val="000000"/>
                </a:solidFill>
              </a:rPr>
              <a:t>The journey starts with need recognition (which is triggered because of a gap between a desired state and current state, as we saw in an early lecture in this course), followed by search for offerings that might reduce that gap, to evaluating alternatives, and then purchasing the product, and then using the product (i.e. post purchase).  Eventually, you may recognize a need for something else in that product category, which may trigger a new journey.  In the online medium, post-purchase behaviors may also include posting reviews online, or sharing product usage experiences with members of social network, and so on.  </a:t>
            </a:r>
          </a:p>
          <a:p>
            <a:endParaRPr lang="en-US" dirty="0">
              <a:solidFill>
                <a:srgbClr val="000000"/>
              </a:solidFill>
            </a:endParaRPr>
          </a:p>
          <a:p>
            <a:r>
              <a:rPr lang="en-US" dirty="0">
                <a:solidFill>
                  <a:srgbClr val="000000"/>
                </a:solidFill>
              </a:rPr>
              <a:t>To be an effective marketer in today’s world, you need to understand the drivers of the decision journeys of your customers.  In particular, I will focus on the role of search, specifically search engines, to gain an understanding of the decision journeys of customers (at least at an aggregate level) and use that understanding to become more effective.  What terms do they use to search in product category.  What attributes or attribute levels are most searched.  What types of searches eventually lead to purchases?  Today’s marketers have an incredible amount of data with which to address these types of questions.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16</a:t>
            </a:fld>
            <a:endParaRPr lang="en-US"/>
          </a:p>
        </p:txBody>
      </p:sp>
    </p:spTree>
    <p:extLst>
      <p:ext uri="{BB962C8B-B14F-4D97-AF65-F5344CB8AC3E}">
        <p14:creationId xmlns:p14="http://schemas.microsoft.com/office/powerpoint/2010/main" val="144078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the final chart for this segment, I have summarized the reach of the online medium.  Among other insights, this chart conveys that both search and social media are a major presence in the US.  In the month of February 2016, more than 246 million unique individuals in the U.S. visited Google sites (mainly Google and YouTube), and 207 million visited Facebook.  This is out of a population of about 280 million </a:t>
            </a:r>
            <a:r>
              <a:rPr lang="en-US" dirty="0" err="1"/>
              <a:t>Ameicans</a:t>
            </a:r>
            <a:r>
              <a:rPr lang="en-US" dirty="0"/>
              <a:t> who are over the age of 8.  You can see that search has an amazing reach in the population.  Additionally, you see that social media (Facebook) had no presence in 2007, but today is the second most visited platform today. </a:t>
            </a:r>
          </a:p>
          <a:p>
            <a:endParaRPr lang="en-US" dirty="0"/>
          </a:p>
          <a:p>
            <a:r>
              <a:rPr lang="en-US" dirty="0"/>
              <a:t>The reason for the extensive use of search is that we no longer need to organize or memorize information.  We can just search.  Sometimes that search may be initiated not necessarily at a search engine site, but could be initiated by Siri, or another app.  So, the use of search engines will continue to grow for the foreseeable future.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17</a:t>
            </a:fld>
            <a:endParaRPr lang="en-US"/>
          </a:p>
        </p:txBody>
      </p:sp>
    </p:spTree>
    <p:extLst>
      <p:ext uri="{BB962C8B-B14F-4D97-AF65-F5344CB8AC3E}">
        <p14:creationId xmlns:p14="http://schemas.microsoft.com/office/powerpoint/2010/main" val="2648707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this segment, we will take a deep dive into paid search advertising. We will see in particular how the </a:t>
            </a:r>
            <a:r>
              <a:rPr lang="en-US" dirty="0" err="1"/>
              <a:t>Adwords</a:t>
            </a:r>
            <a:r>
              <a:rPr lang="en-US" dirty="0"/>
              <a:t> service from Google enables companies to reach customers at the moment they are searching online.  The </a:t>
            </a:r>
            <a:r>
              <a:rPr lang="en-US" dirty="0" err="1"/>
              <a:t>Adwords</a:t>
            </a:r>
            <a:r>
              <a:rPr lang="en-US" dirty="0"/>
              <a:t> service provides a large amount of data to help marketers understand what their customers and potential customers are searching online on topics that are in some ways related to their company’s offerings.  </a:t>
            </a:r>
          </a:p>
          <a:p>
            <a:endParaRPr lang="en-US" dirty="0"/>
          </a:p>
          <a:p>
            <a:r>
              <a:rPr lang="en-US" dirty="0"/>
              <a:t>I will cover the basics of how search engines and search advertising work, and highlight some simple analytics that help you understand the effectiveness of your search advertising campaigns, and importantly, how you could drive profitable growth for your company via search advertising. </a:t>
            </a:r>
          </a:p>
          <a:p>
            <a:endParaRPr lang="en-US" dirty="0"/>
          </a:p>
          <a:p>
            <a:r>
              <a:rPr lang="en-US" dirty="0"/>
              <a:t>This is a lengthy video and you may want to pause a few times to digest the information presented before moving forward. </a:t>
            </a:r>
          </a:p>
          <a:p>
            <a:endParaRPr lang="en-US" dirty="0"/>
          </a:p>
          <a:p>
            <a:r>
              <a:rPr lang="en-US" dirty="0"/>
              <a:t>In the next session, we will explore more advanced techniques to understand the effectiveness of paid search advertising.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18</a:t>
            </a:fld>
            <a:endParaRPr lang="en-US"/>
          </a:p>
        </p:txBody>
      </p:sp>
    </p:spTree>
    <p:extLst>
      <p:ext uri="{BB962C8B-B14F-4D97-AF65-F5344CB8AC3E}">
        <p14:creationId xmlns:p14="http://schemas.microsoft.com/office/powerpoint/2010/main" val="3934338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1" y="4400550"/>
            <a:ext cx="6856413" cy="3871580"/>
          </a:xfrm>
        </p:spPr>
        <p:txBody>
          <a:bodyPr/>
          <a:lstStyle/>
          <a:p>
            <a:r>
              <a:rPr lang="en-US" dirty="0"/>
              <a:t>In the next few slides I will discuss the growing importance of search advertising.  At the outset, I want to clarify the distinction between search terms and keywords – these two concepts are distinct, but are often used incorrectly as synonyms. A search term is what a customer types into the search box – it is the exact words customers use to state their queries – such queries may contain grammatical errors, spelling errors, and different customers may use different words to mean the same thing, or use the same words to mean different things.  In other words, search terms represent the entire range of how customers express their needs in their own words.  On the other hand, keywords are the words and phrases on which advertisers bid to compete with other advertisers when a particular query or types of queries may appear in a customer’s search box.  I will elaborate more on these differences later in this lecture, but do keep this distinction in mind. </a:t>
            </a:r>
          </a:p>
          <a:p>
            <a:endParaRPr lang="en-US" dirty="0"/>
          </a:p>
          <a:p>
            <a:r>
              <a:rPr lang="en-US" altLang="en-US" dirty="0"/>
              <a:t>Today’s marketers have a front-seat view of what their customers are doing online.  In particular, the search terms customers are using online to find the company’s offerings, or the discussions customers are having on social media regarding the product category or brand are often useful for identifying issues and trends. So, u</a:t>
            </a:r>
            <a:r>
              <a:rPr lang="en-US" dirty="0"/>
              <a:t>nderstanding the content, tone, and frequencies of different search terms is an increasingly important skill for digital marketers. Not only do marketers need to develop a good keyword list for advertising their product categories via search advertising, but smart content marketers use keyword research to find out what topics they should write about online and what phrases they could use in their online content.  Finally, the discussions that customers are having online in social media also provide keywords for both search advertising and for content marketing.</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19</a:t>
            </a:fld>
            <a:endParaRPr lang="en-US"/>
          </a:p>
        </p:txBody>
      </p:sp>
    </p:spTree>
    <p:extLst>
      <p:ext uri="{BB962C8B-B14F-4D97-AF65-F5344CB8AC3E}">
        <p14:creationId xmlns:p14="http://schemas.microsoft.com/office/powerpoint/2010/main" val="1012280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In February 2016, US customers initiated about 17 billion searches online at search engine sites.  And, each time a customer searches online for a product or product feature, it might erode the power of brands. If you build a good brand, then customers automatically reach out for your brand, and do not search online.  However, every time customers search online there is a danger that a brand might lose its edge to influence.  This dynamic creates the tension that we find in the marketplace today.  Good brands make search unnecessary.  At the same time, availability of search engines encourage customers to engage in search each time they are trying to buy something, especially of high-involvement products.  You can think of the former situation as a brand premium, and the latter as a Google tax.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20</a:t>
            </a:fld>
            <a:endParaRPr lang="en-US"/>
          </a:p>
        </p:txBody>
      </p:sp>
    </p:spTree>
    <p:extLst>
      <p:ext uri="{BB962C8B-B14F-4D97-AF65-F5344CB8AC3E}">
        <p14:creationId xmlns:p14="http://schemas.microsoft.com/office/powerpoint/2010/main" val="7903859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chart summarizes the growth in online advertising, which was about $55 billion last year. Must of the online ad spend is on search advertising, which is often very effective.  </a:t>
            </a:r>
          </a:p>
          <a:p>
            <a:endParaRPr lang="en-US" dirty="0"/>
          </a:p>
          <a:p>
            <a:r>
              <a:rPr lang="en-US" dirty="0"/>
              <a:t>The total ad spend across media was about 185 billion in 2015 (TV, Radio, Newspapers, magazines, digital, outdoor, directories etc.).  Digital is about 30% of total media spend.</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21</a:t>
            </a:fld>
            <a:endParaRPr lang="en-US"/>
          </a:p>
        </p:txBody>
      </p:sp>
    </p:spTree>
    <p:extLst>
      <p:ext uri="{BB962C8B-B14F-4D97-AF65-F5344CB8AC3E}">
        <p14:creationId xmlns:p14="http://schemas.microsoft.com/office/powerpoint/2010/main" val="524355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chart shows that paid search has high ROI compared to other forms of online advertising.  SEMPO is an organization that services the search marketing industry.  So, you have to view this chart with some caution. My experience is that ROI is also generally high for email marketing.</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22</a:t>
            </a:fld>
            <a:endParaRPr lang="en-US"/>
          </a:p>
        </p:txBody>
      </p:sp>
    </p:spTree>
    <p:extLst>
      <p:ext uri="{BB962C8B-B14F-4D97-AF65-F5344CB8AC3E}">
        <p14:creationId xmlns:p14="http://schemas.microsoft.com/office/powerpoint/2010/main" val="8517465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This chart summarizes the key benefits of search advertising.  When someone is searching online, it is often an indication of intent or a more proactive stance.  On the other hand, such a motivation is missing in media that customers consume passively, such as TV and radio.</a:t>
            </a:r>
          </a:p>
          <a:p>
            <a:endParaRPr lang="en-US" altLang="en-US" dirty="0"/>
          </a:p>
          <a:p>
            <a:r>
              <a:rPr lang="en-US" altLang="en-US" dirty="0"/>
              <a:t>Search advertising also offers you an opportunity to show your customer detailed and layered information, unlike in TV or radio where content has to be delivered within a specified time limit.</a:t>
            </a:r>
          </a:p>
          <a:p>
            <a:endParaRPr lang="en-US" altLang="en-US" dirty="0"/>
          </a:p>
          <a:p>
            <a:r>
              <a:rPr lang="en-US" altLang="en-US" dirty="0"/>
              <a:t>Content can be changed or customized based on the context – one way to do this is to change the landing page.  For example, not everyone visiting Amazon sees the same landing page – the </a:t>
            </a:r>
            <a:r>
              <a:rPr lang="en-US" altLang="en-US" dirty="0" err="1"/>
              <a:t>landng</a:t>
            </a:r>
            <a:r>
              <a:rPr lang="en-US" altLang="en-US" dirty="0"/>
              <a:t> page is customized based on the context – from which site did you come to Amazon, which ad did you click, the ability of Amazon to recognize you as an existing customer, etc.</a:t>
            </a:r>
          </a:p>
          <a:p>
            <a:endParaRPr lang="en-US" altLang="en-US" dirty="0"/>
          </a:p>
          <a:p>
            <a:r>
              <a:rPr lang="en-US" altLang="en-US" dirty="0"/>
              <a:t>Online you can more readily see the link between advertising and selling.  You can often be able to discern whether an ad influenced someone to purchase a product.  </a:t>
            </a:r>
          </a:p>
          <a:p>
            <a:r>
              <a:rPr lang="en-US" altLang="en-US" dirty="0"/>
              <a:t>And you can get some information about who views your ads, and what effect ads have on different types of customers.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23</a:t>
            </a:fld>
            <a:endParaRPr lang="en-US" dirty="0"/>
          </a:p>
        </p:txBody>
      </p:sp>
    </p:spTree>
    <p:extLst>
      <p:ext uri="{BB962C8B-B14F-4D97-AF65-F5344CB8AC3E}">
        <p14:creationId xmlns:p14="http://schemas.microsoft.com/office/powerpoint/2010/main" val="27142597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de-DE" dirty="0">
                <a:sym typeface="Symbol" pitchFamily="18" charset="2"/>
              </a:rPr>
              <a:t>Google offers two programs to marketers -- Adwords and Adsense.  </a:t>
            </a:r>
          </a:p>
          <a:p>
            <a:endParaRPr lang="de-DE" dirty="0">
              <a:sym typeface="Symbol" pitchFamily="18" charset="2"/>
            </a:endParaRPr>
          </a:p>
          <a:p>
            <a:r>
              <a:rPr lang="en-US" dirty="0" err="1"/>
              <a:t>Adwords</a:t>
            </a:r>
            <a:r>
              <a:rPr lang="en-US" dirty="0"/>
              <a:t> helps drive traffic to your web site.  If you can convert that traffic into commerce, then you monetize that traffic.</a:t>
            </a:r>
          </a:p>
          <a:p>
            <a:endParaRPr lang="en-US" dirty="0"/>
          </a:p>
          <a:p>
            <a:r>
              <a:rPr lang="en-US" dirty="0"/>
              <a:t>On the other hand, </a:t>
            </a:r>
            <a:r>
              <a:rPr lang="en-US" dirty="0" err="1"/>
              <a:t>Adsense</a:t>
            </a:r>
            <a:r>
              <a:rPr lang="en-US" dirty="0"/>
              <a:t> is useful if you are a publisher of content, say you are New York Times.  Here if New York Times is a member of Google ad network, then Google might display an appropriate ad to a customer. Google will collect money from </a:t>
            </a:r>
            <a:r>
              <a:rPr lang="en-US" dirty="0" err="1"/>
              <a:t>athe</a:t>
            </a:r>
            <a:r>
              <a:rPr lang="en-US" dirty="0"/>
              <a:t> advertiser </a:t>
            </a:r>
            <a:r>
              <a:rPr lang="en-US" dirty="0" err="1"/>
              <a:t>fand</a:t>
            </a:r>
            <a:r>
              <a:rPr lang="en-US" dirty="0"/>
              <a:t> New York Times will get its cut from that.  Therefore, </a:t>
            </a:r>
            <a:r>
              <a:rPr lang="en-US" dirty="0" err="1"/>
              <a:t>Adsense</a:t>
            </a:r>
            <a:r>
              <a:rPr lang="en-US" dirty="0"/>
              <a:t> is a way for publishers to monetize their content. </a:t>
            </a:r>
          </a:p>
          <a:p>
            <a:endParaRPr lang="en-US" dirty="0"/>
          </a:p>
          <a:p>
            <a:r>
              <a:rPr lang="en-US" dirty="0"/>
              <a:t>Our focus in this course will be on </a:t>
            </a:r>
            <a:r>
              <a:rPr lang="en-US" dirty="0" err="1"/>
              <a:t>Adwords</a:t>
            </a:r>
            <a:r>
              <a:rPr lang="en-US" dirty="0"/>
              <a:t>, but the analytic approaches we will learn apply in some broad sense to both types of advertising services. </a:t>
            </a:r>
          </a:p>
          <a:p>
            <a:endParaRPr lang="en-US" dirty="0"/>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24</a:t>
            </a:fld>
            <a:endParaRPr lang="en-US"/>
          </a:p>
        </p:txBody>
      </p:sp>
    </p:spTree>
    <p:extLst>
      <p:ext uri="{BB962C8B-B14F-4D97-AF65-F5344CB8AC3E}">
        <p14:creationId xmlns:p14="http://schemas.microsoft.com/office/powerpoint/2010/main" val="15949893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Please pause the video here to once more review the basic terminology before you proceed.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25</a:t>
            </a:fld>
            <a:endParaRPr lang="en-US"/>
          </a:p>
        </p:txBody>
      </p:sp>
    </p:spTree>
    <p:extLst>
      <p:ext uri="{BB962C8B-B14F-4D97-AF65-F5344CB8AC3E}">
        <p14:creationId xmlns:p14="http://schemas.microsoft.com/office/powerpoint/2010/main" val="21923329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No single keyword, no matter how well chosen, can only be expected to cover a small proportion of search queries that customers have.  So, companies have to manage and bid on a large number of relevant keywords. For example, doctor, physician, surgeon, medical practitioner may all mean the same thing to customers. </a:t>
            </a:r>
            <a:endParaRPr lang="en-US" altLang="en-US" sz="1100" i="1" dirty="0"/>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26</a:t>
            </a:fld>
            <a:endParaRPr lang="en-US"/>
          </a:p>
        </p:txBody>
      </p:sp>
    </p:spTree>
    <p:extLst>
      <p:ext uri="{BB962C8B-B14F-4D97-AF65-F5344CB8AC3E}">
        <p14:creationId xmlns:p14="http://schemas.microsoft.com/office/powerpoint/2010/main" val="1562527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As I had indicated before, we will be focusing on understanding the effectiveness of </a:t>
            </a:r>
            <a:r>
              <a:rPr lang="en-US" altLang="en-US" dirty="0" err="1"/>
              <a:t>TextAds</a:t>
            </a:r>
            <a:r>
              <a:rPr lang="en-US" altLang="en-US" dirty="0"/>
              <a:t>. These ads only appear with search results if your company had bid an adequate amount on the appropriate keywords, which I will describe in more detail in the next few slides.  If you bid a higher amount, you will get a higher position on the paid listings. </a:t>
            </a:r>
          </a:p>
          <a:p>
            <a:endParaRPr lang="en-US" altLang="en-US" dirty="0"/>
          </a:p>
          <a:p>
            <a:r>
              <a:rPr lang="en-US" altLang="en-US" dirty="0"/>
              <a:t>You will notice here that amazon.com and </a:t>
            </a:r>
            <a:r>
              <a:rPr lang="en-US" altLang="en-US" dirty="0" err="1"/>
              <a:t>macy’s</a:t>
            </a:r>
            <a:r>
              <a:rPr lang="en-US" altLang="en-US" dirty="0"/>
              <a:t> com appear both in the organic listings and the paid search listings.  This is not unusual.  Even if you can get free organic listings, deep-pocketed companies may use paid search to help direct traffic to a specific  web page on their web site,  or they may do paid search to prevent competitors from displaying ads (especially smaller competitors may bid on brand names and phrases related to well-known brands so their own company shows up high in organic listings).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27</a:t>
            </a:fld>
            <a:endParaRPr lang="en-US"/>
          </a:p>
        </p:txBody>
      </p:sp>
    </p:spTree>
    <p:extLst>
      <p:ext uri="{BB962C8B-B14F-4D97-AF65-F5344CB8AC3E}">
        <p14:creationId xmlns:p14="http://schemas.microsoft.com/office/powerpoint/2010/main" val="24008804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Broadly stated, </a:t>
            </a:r>
            <a:r>
              <a:rPr lang="en-US" dirty="0" err="1"/>
              <a:t>Adwords</a:t>
            </a:r>
            <a:r>
              <a:rPr lang="en-US" dirty="0"/>
              <a:t> advertising consists of several components.  You can select various ad campaigns (e.g. Summer campaign, Winter campaign, etc.).  Within each campaign, you could have many ad groups. Each ad group is associated with a specific web page or content area to which a customer will be directed.  This is called a landing page.  For example, you could direct one customer to your home page, and another customer to your page containing description of a special offer.</a:t>
            </a:r>
          </a:p>
          <a:p>
            <a:r>
              <a:rPr lang="en-US" dirty="0"/>
              <a:t>You can have multiple keywords related to a specific ad group – but any customer who clicks on a </a:t>
            </a:r>
            <a:r>
              <a:rPr lang="en-US" dirty="0" err="1"/>
              <a:t>textad</a:t>
            </a:r>
            <a:r>
              <a:rPr lang="en-US" dirty="0"/>
              <a:t> associated with that keyword will be directed to the same landing page. </a:t>
            </a:r>
          </a:p>
          <a:p>
            <a:endParaRPr lang="en-US" dirty="0"/>
          </a:p>
          <a:p>
            <a:r>
              <a:rPr lang="en-US" dirty="0"/>
              <a:t>Finally, each keyword could also be associated with different types of matches with search terms.  I will describe these in the next set of slides.  Also, you can specify the exact times of day when your campaigns will be active, the specific geocodes during which your ads will be effective, etc.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28</a:t>
            </a:fld>
            <a:endParaRPr lang="en-US"/>
          </a:p>
        </p:txBody>
      </p:sp>
    </p:spTree>
    <p:extLst>
      <p:ext uri="{BB962C8B-B14F-4D97-AF65-F5344CB8AC3E}">
        <p14:creationId xmlns:p14="http://schemas.microsoft.com/office/powerpoint/2010/main" val="22562740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Here is an example of how </a:t>
            </a:r>
            <a:r>
              <a:rPr lang="en-US" dirty="0" err="1"/>
              <a:t>Adwords</a:t>
            </a:r>
            <a:r>
              <a:rPr lang="en-US" dirty="0"/>
              <a:t> service is structured.</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29</a:t>
            </a:fld>
            <a:endParaRPr lang="en-US"/>
          </a:p>
        </p:txBody>
      </p:sp>
    </p:spTree>
    <p:extLst>
      <p:ext uri="{BB962C8B-B14F-4D97-AF65-F5344CB8AC3E}">
        <p14:creationId xmlns:p14="http://schemas.microsoft.com/office/powerpoint/2010/main" val="11882051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By associating a broad match with a  keyword, you are essentially allowing  Google to optimize your advertising.  This may turn out to be more expensive than other types of matches, but it has the potential to bring in customer types you had not actively targeted. However, you have to make sure that these are not marginal customers who only come to buy your loss leaders.  </a:t>
            </a:r>
          </a:p>
          <a:p>
            <a:endParaRPr lang="en-US" dirty="0"/>
          </a:p>
          <a:p>
            <a:r>
              <a:rPr lang="en-US" dirty="0"/>
              <a:t>Some search terms may contain words that suggest people are simply looking for information: For example a search term “what are the standard sizes for kitchen knives” suggests that the customer is just looking for information. You wouldn't want to turn down a visitor who had entered that search term into their browser, but that user may be less likely to convert than someone who entered the search term “where can I buy kitchen knives"</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30</a:t>
            </a:fld>
            <a:endParaRPr lang="en-US"/>
          </a:p>
        </p:txBody>
      </p:sp>
    </p:spTree>
    <p:extLst>
      <p:ext uri="{BB962C8B-B14F-4D97-AF65-F5344CB8AC3E}">
        <p14:creationId xmlns:p14="http://schemas.microsoft.com/office/powerpoint/2010/main" val="18297388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E34AAA-5C18-49C3-B67B-89E44A8E2B98}" type="slidenum">
              <a:rPr lang="en-US" smtClean="0"/>
              <a:t>31</a:t>
            </a:fld>
            <a:endParaRPr lang="en-US"/>
          </a:p>
        </p:txBody>
      </p:sp>
    </p:spTree>
    <p:extLst>
      <p:ext uri="{BB962C8B-B14F-4D97-AF65-F5344CB8AC3E}">
        <p14:creationId xmlns:p14="http://schemas.microsoft.com/office/powerpoint/2010/main" val="22265339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E34AAA-5C18-49C3-B67B-89E44A8E2B98}" type="slidenum">
              <a:rPr lang="en-US" smtClean="0"/>
              <a:t>32</a:t>
            </a:fld>
            <a:endParaRPr lang="en-US"/>
          </a:p>
        </p:txBody>
      </p:sp>
    </p:spTree>
    <p:extLst>
      <p:ext uri="{BB962C8B-B14F-4D97-AF65-F5344CB8AC3E}">
        <p14:creationId xmlns:p14="http://schemas.microsoft.com/office/powerpoint/2010/main" val="3392826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You may want to add more qualifiers to your broad match in order to improve the quality of the visitors you get from broad match. A single word phrase match on “knives” will allow ads when the search term is “buy knives” or “butcher knives” but not for kitchen utensils. A negative broad match means for “kitchen knives” means that a search term “knives for kitchen” or “knives used in an Amish kitchen” but search terms such as “kitchen cutlery” or “cutting vegetables” could trigger the ad.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33</a:t>
            </a:fld>
            <a:endParaRPr lang="en-US"/>
          </a:p>
        </p:txBody>
      </p:sp>
    </p:spTree>
    <p:extLst>
      <p:ext uri="{BB962C8B-B14F-4D97-AF65-F5344CB8AC3E}">
        <p14:creationId xmlns:p14="http://schemas.microsoft.com/office/powerpoint/2010/main" val="18299992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E34AAA-5C18-49C3-B67B-89E44A8E2B98}" type="slidenum">
              <a:rPr lang="en-US" smtClean="0"/>
              <a:t>34</a:t>
            </a:fld>
            <a:endParaRPr lang="en-US"/>
          </a:p>
        </p:txBody>
      </p:sp>
    </p:spTree>
    <p:extLst>
      <p:ext uri="{BB962C8B-B14F-4D97-AF65-F5344CB8AC3E}">
        <p14:creationId xmlns:p14="http://schemas.microsoft.com/office/powerpoint/2010/main" val="1824993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287079" y="4400550"/>
            <a:ext cx="6283842" cy="4169292"/>
          </a:xfrm>
        </p:spPr>
        <p:txBody>
          <a:bodyPr/>
          <a:lstStyle/>
          <a:p>
            <a:r>
              <a:rPr lang="en-US" altLang="en-US" dirty="0">
                <a:ea typeface="ＭＳ Ｐゴシック" pitchFamily="34" charset="-128"/>
              </a:rPr>
              <a:t>This is an overview of how the effectiveness of online advertising is typically measured.  The holy grail is a conversion – which might stand for anything valuable that a customer does (a conversion could be that the customer called your sales rep, the customer subscribed to your service, or the customer downloaded a whitepaper – the marketer </a:t>
            </a:r>
            <a:r>
              <a:rPr lang="en-US" altLang="en-US" dirty="0" err="1">
                <a:ea typeface="ＭＳ Ｐゴシック" pitchFamily="34" charset="-128"/>
              </a:rPr>
              <a:t>defnes</a:t>
            </a:r>
            <a:r>
              <a:rPr lang="en-US" altLang="en-US" dirty="0">
                <a:ea typeface="ＭＳ Ｐゴシック" pitchFamily="34" charset="-128"/>
              </a:rPr>
              <a:t> what is meant by a conversion). </a:t>
            </a:r>
          </a:p>
          <a:p>
            <a:endParaRPr lang="en-US" altLang="en-US" dirty="0">
              <a:ea typeface="ＭＳ Ｐゴシック" pitchFamily="34" charset="-128"/>
            </a:endParaRPr>
          </a:p>
          <a:p>
            <a:r>
              <a:rPr lang="en-US" altLang="en-US" dirty="0">
                <a:ea typeface="ＭＳ Ｐゴシック" pitchFamily="34" charset="-128"/>
              </a:rPr>
              <a:t>In the case of display advertising (say </a:t>
            </a:r>
            <a:r>
              <a:rPr lang="en-US" altLang="en-US" dirty="0" err="1">
                <a:ea typeface="ＭＳ Ｐゴシック" pitchFamily="34" charset="-128"/>
              </a:rPr>
              <a:t>Adsense</a:t>
            </a:r>
            <a:r>
              <a:rPr lang="en-US" altLang="en-US" dirty="0">
                <a:ea typeface="ＭＳ Ｐゴシック" pitchFamily="34" charset="-128"/>
              </a:rPr>
              <a:t>), you have to pay for impressions, usually you will charged a certain amount for 1000 impressions, called CPM. </a:t>
            </a:r>
          </a:p>
          <a:p>
            <a:endParaRPr lang="en-US" altLang="en-US" dirty="0">
              <a:ea typeface="ＭＳ Ｐゴシック" pitchFamily="34" charset="-128"/>
            </a:endParaRPr>
          </a:p>
          <a:p>
            <a:r>
              <a:rPr lang="en-US" altLang="en-US" dirty="0">
                <a:ea typeface="ＭＳ Ｐゴシック" pitchFamily="34" charset="-128"/>
              </a:rPr>
              <a:t>Here, if your average cost per click is $2, then you spent $20 for the advertising, and you got 2 conversions. So, the cost per conversion is $10.  Suppose the 2 conversions resulted in one sale where you got money for your efforts.  Let us say you sold a product worth $100, which gave you a net contribution of $22 from that sale.  You paid $20 for the advertising.  So your net profit is $2, which 10% of your advertising dollars.  This is how you come to 10% ROI.  Of course, you do not know whether the sale could have occurred anyway, in which case you lost $20 through the unnecessary advertising, but if this is a new customer you could not have gotten, then it is certainly worth it.  10% ROI is very high especially given that this gain is realized in a short time period. </a:t>
            </a:r>
          </a:p>
          <a:p>
            <a:endParaRPr lang="en-US" altLang="en-US" dirty="0">
              <a:ea typeface="ＭＳ Ｐゴシック" pitchFamily="34" charset="-128"/>
            </a:endParaRPr>
          </a:p>
          <a:p>
            <a:r>
              <a:rPr lang="en-US" altLang="en-US" dirty="0">
                <a:ea typeface="ＭＳ Ｐゴシック" pitchFamily="34" charset="-128"/>
              </a:rPr>
              <a:t>Return on investment (ROI) is the ratio of  money gained or lost on an investment relative to the amount of money invested. If the 10% return here occurs in a few days, that is a tremendous return.  Even a 1% return over a week is very good– that is a 52% annual return.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35</a:t>
            </a:fld>
            <a:endParaRPr lang="en-US"/>
          </a:p>
        </p:txBody>
      </p:sp>
    </p:spTree>
    <p:extLst>
      <p:ext uri="{BB962C8B-B14F-4D97-AF65-F5344CB8AC3E}">
        <p14:creationId xmlns:p14="http://schemas.microsoft.com/office/powerpoint/2010/main" val="7592803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These next couple of slides provide exact definitions for the funnel metrics we just discussed.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36</a:t>
            </a:fld>
            <a:endParaRPr lang="en-US"/>
          </a:p>
        </p:txBody>
      </p:sp>
    </p:spTree>
    <p:extLst>
      <p:ext uri="{BB962C8B-B14F-4D97-AF65-F5344CB8AC3E}">
        <p14:creationId xmlns:p14="http://schemas.microsoft.com/office/powerpoint/2010/main" val="7753905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E34AAA-5C18-49C3-B67B-89E44A8E2B98}" type="slidenum">
              <a:rPr lang="en-US" smtClean="0"/>
              <a:t>37</a:t>
            </a:fld>
            <a:endParaRPr lang="en-US"/>
          </a:p>
        </p:txBody>
      </p:sp>
    </p:spTree>
    <p:extLst>
      <p:ext uri="{BB962C8B-B14F-4D97-AF65-F5344CB8AC3E}">
        <p14:creationId xmlns:p14="http://schemas.microsoft.com/office/powerpoint/2010/main" val="6813719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800" y="4400550"/>
            <a:ext cx="5863856" cy="3946008"/>
          </a:xfrm>
        </p:spPr>
        <p:txBody>
          <a:bodyPr/>
          <a:lstStyle/>
          <a:p>
            <a:r>
              <a:rPr lang="en-US" dirty="0"/>
              <a:t>I want to now illustrate different type of keywords you can select for your ad campaigns.  </a:t>
            </a:r>
          </a:p>
          <a:p>
            <a:endParaRPr lang="en-US" dirty="0"/>
          </a:p>
          <a:p>
            <a:r>
              <a:rPr lang="en-US" dirty="0"/>
              <a:t>1, A branded keyword contains your brand name. This could work for customers who are already familiar with your brand.  Typically, branded keywords will have higher clickthrough rates and lower costs per conversion because such customers are further along on their decision journeys.</a:t>
            </a:r>
          </a:p>
          <a:p>
            <a:endParaRPr lang="en-US" dirty="0"/>
          </a:p>
          <a:p>
            <a:r>
              <a:rPr lang="en-US" dirty="0"/>
              <a:t>2. A product-based keyword contains a description of what your product is or does, and what problems it solves. Depending on how diverse your array of products or services this list of keywords could be large. People who are searching for these terms may still be in the earlier stages of their decision journeys, especially when compared to those using branded keywords. And, the cost per action (CPA) will usually be higher than for branded keywords.  However, you will be attracting a different kind of customer with product related keywords as compared to brand related keywords. </a:t>
            </a:r>
          </a:p>
          <a:p>
            <a:endParaRPr lang="en-US" dirty="0"/>
          </a:p>
          <a:p>
            <a:r>
              <a:rPr lang="en-US" dirty="0"/>
              <a:t>3. Usually, if you use your competitors brand name or terms in your keyword, Google will reduce the quality score associated with your keyword, and you will get a lower position on the paid listings, and therefore you will have lower effectiveness of your ads.  However, if your conversions are still profitable, or if you are small competitor this type of keyword advertising may still pay off.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38</a:t>
            </a:fld>
            <a:endParaRPr lang="en-US"/>
          </a:p>
        </p:txBody>
      </p:sp>
    </p:spTree>
    <p:extLst>
      <p:ext uri="{BB962C8B-B14F-4D97-AF65-F5344CB8AC3E}">
        <p14:creationId xmlns:p14="http://schemas.microsoft.com/office/powerpoint/2010/main" val="9273153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202019" y="4400550"/>
            <a:ext cx="6347637" cy="4094864"/>
          </a:xfrm>
        </p:spPr>
        <p:txBody>
          <a:bodyPr/>
          <a:lstStyle/>
          <a:p>
            <a:r>
              <a:rPr lang="en-US" dirty="0"/>
              <a:t>Some products may be close substitutes and others may be weak substitutes. Satellite TV and cable TV may be weak </a:t>
            </a:r>
            <a:r>
              <a:rPr lang="en-US" dirty="0" err="1"/>
              <a:t>susbstitutes</a:t>
            </a:r>
            <a:r>
              <a:rPr lang="en-US" dirty="0"/>
              <a:t> whereas Coke and Pepsi are close substitutes (at least for those who are not too brand conscious).  The idea for this type of keyword advertising is to show a text ad for your product when a customer is searching for a substitute product  As with competitor terms, Google won’t give you a lot of credit for relevance on these keywords, so they will be more expensive to bid on to get a higher position. </a:t>
            </a:r>
          </a:p>
          <a:p>
            <a:endParaRPr lang="en-US" dirty="0"/>
          </a:p>
          <a:p>
            <a:r>
              <a:rPr lang="en-US" dirty="0"/>
              <a:t>Keywords could also contain complementary product terms, which are products or services that complement or enhance your product or offering.  An example is to bid on keywords related to monitors when a customer searches for a computer. Or showing ads for rental cars when there is search query for bus tickets.</a:t>
            </a:r>
          </a:p>
          <a:p>
            <a:r>
              <a:rPr lang="en-US" dirty="0"/>
              <a:t>Finally keywords may be based on words and phrases meaningful to an audience. For example, the word “amazing” is used disproportionately by some groups, such as millennials.  Including such words in your keywords may appeal to some customer groups.  Usually you are likely to get a lot of impressions but lower conversions with these types of keywords.  </a:t>
            </a:r>
          </a:p>
          <a:p>
            <a:endParaRPr lang="en-US" dirty="0"/>
          </a:p>
          <a:p>
            <a:r>
              <a:rPr lang="en-US" altLang="en-US" dirty="0"/>
              <a:t>You can see from my discussion, that it is complex exercise to try to get the right set of keywords that align with your strategy.  Each keyword may appeal to different groups of potential customers at different stages of their decision journeys, and their costs may vary substantially.  So if you spend a lot of money on search advertising, you need to first develop good operational and strategic guidelines for your search campaigns.</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39</a:t>
            </a:fld>
            <a:endParaRPr lang="en-US"/>
          </a:p>
        </p:txBody>
      </p:sp>
    </p:spTree>
    <p:extLst>
      <p:ext uri="{BB962C8B-B14F-4D97-AF65-F5344CB8AC3E}">
        <p14:creationId xmlns:p14="http://schemas.microsoft.com/office/powerpoint/2010/main" val="28209928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There are two broad goals for search campaigns.  You want to attract a large numbers of potential customers – this is what we call traffic.  Then, you need to also convert these folks into purchasing something from you.  If you get both right, then you have attracted the right kind of traffic to your site, and you are likely to find customers who will become loyal to you, rather than just attracting customers who do one-off transactions with you.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40</a:t>
            </a:fld>
            <a:endParaRPr lang="en-US"/>
          </a:p>
        </p:txBody>
      </p:sp>
    </p:spTree>
    <p:extLst>
      <p:ext uri="{BB962C8B-B14F-4D97-AF65-F5344CB8AC3E}">
        <p14:creationId xmlns:p14="http://schemas.microsoft.com/office/powerpoint/2010/main" val="40461034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E34AAA-5C18-49C3-B67B-89E44A8E2B98}" type="slidenum">
              <a:rPr lang="en-US" smtClean="0"/>
              <a:t>41</a:t>
            </a:fld>
            <a:endParaRPr lang="en-US"/>
          </a:p>
        </p:txBody>
      </p:sp>
    </p:spTree>
    <p:extLst>
      <p:ext uri="{BB962C8B-B14F-4D97-AF65-F5344CB8AC3E}">
        <p14:creationId xmlns:p14="http://schemas.microsoft.com/office/powerpoint/2010/main" val="33219697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EE34AAA-5C18-49C3-B67B-89E44A8E2B98}" type="slidenum">
              <a:rPr lang="en-US" smtClean="0"/>
              <a:t>42</a:t>
            </a:fld>
            <a:endParaRPr lang="en-US"/>
          </a:p>
        </p:txBody>
      </p:sp>
    </p:spTree>
    <p:extLst>
      <p:ext uri="{BB962C8B-B14F-4D97-AF65-F5344CB8AC3E}">
        <p14:creationId xmlns:p14="http://schemas.microsoft.com/office/powerpoint/2010/main" val="11391181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In dayparting you breakdown a given day, week, or a year into different time slots, and find those time slots that are most effective for reaching your target segments, namely, when you are likely to get high conversions, and find the right types of customers. For example, you might want to show ads for happy hour deals for your restaurant a few hours before happy hours start, and close down that campaign past the happy hour times. Or, for example, Hotel deals are probably best advertised on Fridays so people can plan a quick getaway.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43</a:t>
            </a:fld>
            <a:endParaRPr lang="en-US"/>
          </a:p>
        </p:txBody>
      </p:sp>
    </p:spTree>
    <p:extLst>
      <p:ext uri="{BB962C8B-B14F-4D97-AF65-F5344CB8AC3E}">
        <p14:creationId xmlns:p14="http://schemas.microsoft.com/office/powerpoint/2010/main" val="18456252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GB" dirty="0">
                <a:solidFill>
                  <a:prstClr val="black"/>
                </a:solidFill>
                <a:cs typeface="Arial" panose="020B0604020202020204" pitchFamily="34" charset="0"/>
              </a:rPr>
              <a:t>As we have seen several times during this course, in budgeting, it is important to figure out how to spend wisely before you can determine how much to spend.  This logic also applies for paid search campaigns, as you will see in the case you will be </a:t>
            </a:r>
            <a:r>
              <a:rPr lang="en-GB" dirty="0" err="1">
                <a:solidFill>
                  <a:prstClr val="black"/>
                </a:solidFill>
                <a:cs typeface="Arial" panose="020B0604020202020204" pitchFamily="34" charset="0"/>
              </a:rPr>
              <a:t>analyzing</a:t>
            </a:r>
            <a:r>
              <a:rPr lang="en-GB" dirty="0">
                <a:solidFill>
                  <a:prstClr val="black"/>
                </a:solidFill>
                <a:cs typeface="Arial" panose="020B0604020202020204" pitchFamily="34" charset="0"/>
              </a:rPr>
              <a:t>. In the case of paid search, there is an important corollary to this concept because you are often able to calculate the exact amount of profit associated with each keyword.   Therefore, you do not need to set a fixed budget.  Instead you can keep spending as long as your returns are positive. If you think in terms of spending a fixed amount of money for search advertising, more likely than not you will end up paying the search engine more than you really need to pay to achieve your goals. </a:t>
            </a:r>
          </a:p>
          <a:p>
            <a:endParaRPr lang="en-US" dirty="0"/>
          </a:p>
          <a:p>
            <a:r>
              <a:rPr lang="en-GB" dirty="0">
                <a:solidFill>
                  <a:prstClr val="black"/>
                </a:solidFill>
                <a:cs typeface="Arial" panose="020B0604020202020204" pitchFamily="34" charset="0"/>
              </a:rPr>
              <a:t>The main thing to worry about is to have the means to calculate the profitability of each keyword and campaign.  It is also useful to establish benchmarks so you can bring in a continuous learning process into this type of campaign management.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44</a:t>
            </a:fld>
            <a:endParaRPr lang="en-US"/>
          </a:p>
        </p:txBody>
      </p:sp>
    </p:spTree>
    <p:extLst>
      <p:ext uri="{BB962C8B-B14F-4D97-AF65-F5344CB8AC3E}">
        <p14:creationId xmlns:p14="http://schemas.microsoft.com/office/powerpoint/2010/main" val="26103330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1" y="4400549"/>
            <a:ext cx="6856413" cy="4562697"/>
          </a:xfrm>
        </p:spPr>
        <p:txBody>
          <a:bodyPr/>
          <a:lstStyle/>
          <a:p>
            <a:r>
              <a:rPr lang="en-GB" sz="1100" dirty="0">
                <a:solidFill>
                  <a:prstClr val="black"/>
                </a:solidFill>
                <a:cs typeface="Arial" panose="020B0604020202020204" pitchFamily="34" charset="0"/>
              </a:rPr>
              <a:t>This slides provides some guidelines that will be especially useful for completing your assignment. There are two aspects to developing a good search campaign using the data from your past campaigns. The first is operational – namely, to get rid of keywords that may not be working too well, exploring dayparts or geographies that are most effective for conversion (if that is your goal) or for impressions (if that is your goal).  You can also explore other operational aspects, such as whether the number of keywords in some ad groups are too many (recall that each ad group takes a customer to a particular landing page.  Also, you could have different match types for the same keyword, and you could potentially put different match types on high-volume keywords into different ad groups.</a:t>
            </a:r>
          </a:p>
          <a:p>
            <a:br>
              <a:rPr lang="en-GB" sz="1100" dirty="0">
                <a:solidFill>
                  <a:prstClr val="black"/>
                </a:solidFill>
                <a:cs typeface="Arial" panose="020B0604020202020204" pitchFamily="34" charset="0"/>
              </a:rPr>
            </a:br>
            <a:r>
              <a:rPr lang="en-GB" sz="1100" dirty="0">
                <a:solidFill>
                  <a:prstClr val="black"/>
                </a:solidFill>
                <a:cs typeface="Arial" panose="020B0604020202020204" pitchFamily="34" charset="0"/>
              </a:rPr>
              <a:t>If the CTR (</a:t>
            </a:r>
            <a:r>
              <a:rPr lang="en-GB" sz="1100" dirty="0" err="1">
                <a:solidFill>
                  <a:prstClr val="black"/>
                </a:solidFill>
                <a:cs typeface="Arial" panose="020B0604020202020204" pitchFamily="34" charset="0"/>
              </a:rPr>
              <a:t>clickthroughs</a:t>
            </a:r>
            <a:r>
              <a:rPr lang="en-GB" sz="1100" dirty="0">
                <a:solidFill>
                  <a:prstClr val="black"/>
                </a:solidFill>
                <a:cs typeface="Arial" panose="020B0604020202020204" pitchFamily="34" charset="0"/>
              </a:rPr>
              <a:t>) for a keyword is low, it means the ad was not relevant for the search queries.  If that keyword is a broad match, it means that you could potentially convert it to exact match to see if that would improve CTR. You could also check the average position for that keyword to see if you bidding more to get a higher position might be worth it, especially if conversions per click are high. </a:t>
            </a:r>
          </a:p>
          <a:p>
            <a:endParaRPr lang="en-GB" sz="1100" dirty="0">
              <a:solidFill>
                <a:prstClr val="black"/>
              </a:solidFill>
              <a:cs typeface="Arial" panose="020B0604020202020204" pitchFamily="34" charset="0"/>
            </a:endParaRPr>
          </a:p>
          <a:p>
            <a:r>
              <a:rPr lang="en-GB" sz="1100" dirty="0">
                <a:solidFill>
                  <a:prstClr val="black"/>
                </a:solidFill>
                <a:cs typeface="Arial" panose="020B0604020202020204" pitchFamily="34" charset="0"/>
              </a:rPr>
              <a:t>CPC: Cost per click.  If it is high, then you are bidding too much.  Or, your keyword is very desirable to a lot of other deep-pocketed competitors.  If this is a broad or phrase match keyword, you could potentially convert to an exact match keyword.  Conversion costs also vary quite a bit across industries  -- e.g., they are higher for legal and employment services, but lower for dating services.  A high Cost per click could also be due to poor landing page that hinders conversion, or your product is not meeting the needs of the customers you were able to attract. The average cost per click for search advertising across all types of industries is about $2.30 whereas the cost per click for display advertising is about 60 cents – the lower cost for display advertising is because it brings in leads that are less qualified than what you get from search.</a:t>
            </a:r>
          </a:p>
          <a:p>
            <a:endParaRPr lang="en-GB" sz="1100" dirty="0">
              <a:solidFill>
                <a:prstClr val="black"/>
              </a:solidFill>
              <a:cs typeface="Arial" panose="020B0604020202020204" pitchFamily="34" charset="0"/>
            </a:endParaRPr>
          </a:p>
          <a:p>
            <a:r>
              <a:rPr lang="en-GB" sz="1100" dirty="0">
                <a:solidFill>
                  <a:prstClr val="black"/>
                </a:solidFill>
                <a:cs typeface="Arial" panose="020B0604020202020204" pitchFamily="34" charset="0"/>
              </a:rPr>
              <a:t>Cost per conversion:  If this is too high, you may want to drop such keywords, or modify the keyword with more specificity – e.g., use negative match to get rid on non-performing traffic. Depending on the product you are selling, cost per conversion of more than $30 is just too high, although if you are selling an expensive item (e.g. Rolex watch), such a conversion cost might be acceptable.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45</a:t>
            </a:fld>
            <a:endParaRPr lang="en-US" dirty="0"/>
          </a:p>
        </p:txBody>
      </p:sp>
    </p:spTree>
    <p:extLst>
      <p:ext uri="{BB962C8B-B14F-4D97-AF65-F5344CB8AC3E}">
        <p14:creationId xmlns:p14="http://schemas.microsoft.com/office/powerpoint/2010/main" val="16969122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 will conclude this lecture by describing a concept that is widely applicable online.  This is known as the long-tail phenomenon, a more extreme version of the 80-20 rule.  Some keywords perform very well both in terms of volume the volume and costs of conversion, whereas there are others that perform poorly.  Identifying such good “head” keywords requires a lot of knowledge about your current customers, and future potential customers – what are their needs, and how do they express those needs?  Analytics can play a significant role in developing this understanding.  </a:t>
            </a:r>
          </a:p>
          <a:p>
            <a:endParaRPr lang="en-US" dirty="0"/>
          </a:p>
          <a:p>
            <a:r>
              <a:rPr lang="en-US" dirty="0"/>
              <a:t>The tail may contain keywords that attract a particular kind of customer who may be important for your future.  Suppose you are a gaming company, you may attract some corporate executives who are searching online to incorporate some gaming aspects into their marketing campaigns.  So, a careful examining of search terms that are triggering the tail keywords may pay off.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46</a:t>
            </a:fld>
            <a:endParaRPr lang="en-US"/>
          </a:p>
        </p:txBody>
      </p:sp>
    </p:spTree>
    <p:extLst>
      <p:ext uri="{BB962C8B-B14F-4D97-AF65-F5344CB8AC3E}">
        <p14:creationId xmlns:p14="http://schemas.microsoft.com/office/powerpoint/2010/main" val="26763930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Here is another example of the long-tail phenomenon from the online world.  Less than 1% of the </a:t>
            </a:r>
            <a:r>
              <a:rPr lang="en-US" dirty="0" err="1"/>
              <a:t>Youtube</a:t>
            </a:r>
            <a:r>
              <a:rPr lang="en-US" dirty="0"/>
              <a:t> channels get about 99% of the traffic. </a:t>
            </a:r>
          </a:p>
          <a:p>
            <a:endParaRPr lang="en-US" dirty="0"/>
          </a:p>
        </p:txBody>
      </p:sp>
      <p:sp>
        <p:nvSpPr>
          <p:cNvPr id="4" name="Slide Number Placeholder 3"/>
          <p:cNvSpPr>
            <a:spLocks noGrp="1"/>
          </p:cNvSpPr>
          <p:nvPr>
            <p:ph type="sldNum" sz="quarter" idx="5"/>
          </p:nvPr>
        </p:nvSpPr>
        <p:spPr/>
        <p:txBody>
          <a:bodyPr/>
          <a:lstStyle/>
          <a:p>
            <a:fld id="{AEE34AAA-5C18-49C3-B67B-89E44A8E2B98}" type="slidenum">
              <a:rPr lang="en-US" smtClean="0"/>
              <a:t>47</a:t>
            </a:fld>
            <a:endParaRPr lang="en-US"/>
          </a:p>
        </p:txBody>
      </p:sp>
    </p:spTree>
    <p:extLst>
      <p:ext uri="{BB962C8B-B14F-4D97-AF65-F5344CB8AC3E}">
        <p14:creationId xmlns:p14="http://schemas.microsoft.com/office/powerpoint/2010/main" val="11079965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621541" y="6494150"/>
            <a:ext cx="9083035" cy="348055"/>
          </a:xfrm>
          <a:prstGeom prst="rect">
            <a:avLst/>
          </a:prstGeom>
        </p:spPr>
        <p:txBody>
          <a:bodyPr/>
          <a:lstStyle/>
          <a:p>
            <a:endParaRPr lang="en-US"/>
          </a:p>
        </p:txBody>
      </p:sp>
      <p:sp>
        <p:nvSpPr>
          <p:cNvPr id="8" name="Rectangle 7">
            <a:extLst>
              <a:ext uri="{FF2B5EF4-FFF2-40B4-BE49-F238E27FC236}">
                <a16:creationId xmlns:a16="http://schemas.microsoft.com/office/drawing/2014/main" id="{6CE680EE-08FA-4E1C-8CAA-FFADC62907D9}"/>
              </a:ext>
            </a:extLst>
          </p:cNvPr>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ctrTitle"/>
          </p:nvPr>
        </p:nvSpPr>
        <p:spPr>
          <a:xfrm>
            <a:off x="6425184" y="1122363"/>
            <a:ext cx="5425440" cy="2387600"/>
          </a:xfrm>
        </p:spPr>
        <p:txBody>
          <a:bodyPr anchor="b">
            <a:normAutofit/>
          </a:bodyPr>
          <a:lstStyle>
            <a:lvl1pPr algn="l">
              <a:defRPr sz="3300"/>
            </a:lvl1pPr>
          </a:lstStyle>
          <a:p>
            <a:r>
              <a:rPr lang="en-US"/>
              <a:t>Click to edit Master title style</a:t>
            </a:r>
            <a:endParaRPr lang="en-US" dirty="0"/>
          </a:p>
        </p:txBody>
      </p:sp>
      <p:sp>
        <p:nvSpPr>
          <p:cNvPr id="3" name="Subtitle 2"/>
          <p:cNvSpPr>
            <a:spLocks noGrp="1"/>
          </p:cNvSpPr>
          <p:nvPr>
            <p:ph type="subTitle" idx="1"/>
          </p:nvPr>
        </p:nvSpPr>
        <p:spPr>
          <a:xfrm>
            <a:off x="6425185" y="3662519"/>
            <a:ext cx="5425439" cy="2713789"/>
          </a:xfrm>
        </p:spPr>
        <p:txBody>
          <a:bodyPr>
            <a:normAutofit/>
          </a:bodyPr>
          <a:lstStyle>
            <a:lvl1pPr marL="342900" indent="-342900" algn="l">
              <a:buFont typeface="+mj-lt"/>
              <a:buAutoNum type="arabicPeriod"/>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1475232" y="5584594"/>
            <a:ext cx="2743200" cy="365125"/>
          </a:xfrm>
          <a:prstGeom prst="rect">
            <a:avLst/>
          </a:prstGeom>
        </p:spPr>
        <p:txBody>
          <a:bodyPr/>
          <a:lstStyle/>
          <a:p>
            <a:fld id="{B70302C6-9C78-41FE-A30B-6ABC032924DE}" type="datetimeFigureOut">
              <a:rPr lang="en-US" smtClean="0"/>
              <a:t>4/18/2022</a:t>
            </a:fld>
            <a:endParaRPr lang="en-US"/>
          </a:p>
        </p:txBody>
      </p:sp>
      <p:sp>
        <p:nvSpPr>
          <p:cNvPr id="6" name="Slide Number Placeholder 5"/>
          <p:cNvSpPr>
            <a:spLocks noGrp="1"/>
          </p:cNvSpPr>
          <p:nvPr>
            <p:ph type="sldNum" sz="quarter" idx="12"/>
          </p:nvPr>
        </p:nvSpPr>
        <p:spPr>
          <a:xfrm>
            <a:off x="11029188" y="6494150"/>
            <a:ext cx="649224" cy="363853"/>
          </a:xfrm>
          <a:prstGeom prst="rect">
            <a:avLst/>
          </a:prstGeom>
        </p:spPr>
        <p:txBody>
          <a:bodyPr/>
          <a:lstStyle/>
          <a:p>
            <a:fld id="{5E80E4A2-E236-4305-9835-0AAB3471EE13}" type="slidenum">
              <a:rPr lang="en-US" smtClean="0"/>
              <a:t>‹#›</a:t>
            </a:fld>
            <a:endParaRPr lang="en-US"/>
          </a:p>
        </p:txBody>
      </p:sp>
      <p:sp>
        <p:nvSpPr>
          <p:cNvPr id="7" name="Rectangle 6">
            <a:extLst>
              <a:ext uri="{FF2B5EF4-FFF2-40B4-BE49-F238E27FC236}">
                <a16:creationId xmlns:a16="http://schemas.microsoft.com/office/drawing/2014/main" id="{FDB230DE-2276-4EA7-B505-85286AA815F1}"/>
              </a:ext>
            </a:extLst>
          </p:cNvPr>
          <p:cNvSpPr/>
          <p:nvPr/>
        </p:nvSpPr>
        <p:spPr>
          <a:xfrm>
            <a:off x="0" y="0"/>
            <a:ext cx="6096000" cy="6858000"/>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304BCD39-5BB7-4E85-BF41-52C93F5823FE}"/>
              </a:ext>
            </a:extLst>
          </p:cNvPr>
          <p:cNvSpPr/>
          <p:nvPr/>
        </p:nvSpPr>
        <p:spPr>
          <a:xfrm>
            <a:off x="6425186"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a:extLst>
              <a:ext uri="{FF2B5EF4-FFF2-40B4-BE49-F238E27FC236}">
                <a16:creationId xmlns:a16="http://schemas.microsoft.com/office/drawing/2014/main" id="{DDA8AD74-749C-41ED-AAD4-650807003C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56" y="5360864"/>
            <a:ext cx="2574520" cy="703809"/>
          </a:xfrm>
          <a:prstGeom prst="rect">
            <a:avLst/>
          </a:prstGeom>
        </p:spPr>
      </p:pic>
      <p:pic>
        <p:nvPicPr>
          <p:cNvPr id="15" name="Picture 14">
            <a:extLst>
              <a:ext uri="{FF2B5EF4-FFF2-40B4-BE49-F238E27FC236}">
                <a16:creationId xmlns:a16="http://schemas.microsoft.com/office/drawing/2014/main" id="{0DDF4C6D-57CD-469B-B748-237256DA86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2762" y="5166052"/>
            <a:ext cx="2220068" cy="925028"/>
          </a:xfrm>
          <a:prstGeom prst="rect">
            <a:avLst/>
          </a:prstGeom>
        </p:spPr>
      </p:pic>
      <p:sp>
        <p:nvSpPr>
          <p:cNvPr id="16" name="TextBox 15">
            <a:extLst>
              <a:ext uri="{FF2B5EF4-FFF2-40B4-BE49-F238E27FC236}">
                <a16:creationId xmlns:a16="http://schemas.microsoft.com/office/drawing/2014/main" id="{3AEFC268-8274-4ECE-A916-9498D4FCDAA7}"/>
              </a:ext>
            </a:extLst>
          </p:cNvPr>
          <p:cNvSpPr txBox="1"/>
          <p:nvPr/>
        </p:nvSpPr>
        <p:spPr>
          <a:xfrm>
            <a:off x="209708" y="6158925"/>
            <a:ext cx="5650472" cy="300082"/>
          </a:xfrm>
          <a:prstGeom prst="rect">
            <a:avLst/>
          </a:prstGeom>
          <a:noFill/>
        </p:spPr>
        <p:txBody>
          <a:bodyPr wrap="square" rtlCol="0">
            <a:spAutoFit/>
          </a:bodyPr>
          <a:lstStyle/>
          <a:p>
            <a:pPr algn="just"/>
            <a:r>
              <a:rPr lang="en-US" sz="675"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Copyright DecisionPro, Inc.  2018. Commercial distribution and any publication is not authorized. Copying and distribution for non-commercial educational purposes only is authorized if this notice appears on every copy.</a:t>
            </a:r>
          </a:p>
        </p:txBody>
      </p:sp>
      <p:sp>
        <p:nvSpPr>
          <p:cNvPr id="17" name="TextBox 16">
            <a:extLst>
              <a:ext uri="{FF2B5EF4-FFF2-40B4-BE49-F238E27FC236}">
                <a16:creationId xmlns:a16="http://schemas.microsoft.com/office/drawing/2014/main" id="{7308DFBD-93E5-45C5-8E98-C08A334D583E}"/>
              </a:ext>
            </a:extLst>
          </p:cNvPr>
          <p:cNvSpPr txBox="1"/>
          <p:nvPr/>
        </p:nvSpPr>
        <p:spPr>
          <a:xfrm>
            <a:off x="209708" y="4742039"/>
            <a:ext cx="5650472" cy="300082"/>
          </a:xfrm>
          <a:prstGeom prst="rect">
            <a:avLst/>
          </a:prstGeom>
          <a:noFill/>
        </p:spPr>
        <p:txBody>
          <a:bodyPr wrap="square" rtlCol="0">
            <a:spAutoFit/>
          </a:bodyPr>
          <a:lstStyle/>
          <a:p>
            <a:pPr algn="just"/>
            <a:r>
              <a:rPr lang="en-US" sz="675"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Material designed to accompany the book </a:t>
            </a:r>
            <a:r>
              <a:rPr lang="en-US" sz="675" b="1"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Principles of Marketing Engineering and Analytics</a:t>
            </a:r>
            <a:r>
              <a:rPr lang="en-US" sz="675"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by Lilien, Rangaswamy and De Bruyn, and the marketing analytics software </a:t>
            </a:r>
            <a:r>
              <a:rPr lang="en-US" sz="675" b="1"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Enginius</a:t>
            </a:r>
            <a:r>
              <a:rPr lang="en-US" sz="675"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available at http://www.enginius.biz</a:t>
            </a:r>
          </a:p>
        </p:txBody>
      </p:sp>
      <p:sp>
        <p:nvSpPr>
          <p:cNvPr id="18" name="Oval 17">
            <a:extLst>
              <a:ext uri="{FF2B5EF4-FFF2-40B4-BE49-F238E27FC236}">
                <a16:creationId xmlns:a16="http://schemas.microsoft.com/office/drawing/2014/main" id="{CDD7B6B5-25A0-4E6D-8DC1-25183ABC59B3}"/>
              </a:ext>
            </a:extLst>
          </p:cNvPr>
          <p:cNvSpPr/>
          <p:nvPr/>
        </p:nvSpPr>
        <p:spPr>
          <a:xfrm>
            <a:off x="0" y="0"/>
            <a:ext cx="3401568" cy="2551176"/>
          </a:xfrm>
          <a:prstGeom prst="ellipse">
            <a:avLst/>
          </a:prstGeom>
          <a:gradFill flip="none" rotWithShape="1">
            <a:gsLst>
              <a:gs pos="0">
                <a:schemeClr val="bg1">
                  <a:alpha val="50000"/>
                </a:schemeClr>
              </a:gs>
              <a:gs pos="62000">
                <a:srgbClr val="0153A5">
                  <a:alpha val="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3138972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CE680EE-08FA-4E1C-8CAA-FFADC62907D9}"/>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Title 1"/>
          <p:cNvSpPr>
            <a:spLocks noGrp="1"/>
          </p:cNvSpPr>
          <p:nvPr>
            <p:ph type="ctrTitle"/>
          </p:nvPr>
        </p:nvSpPr>
        <p:spPr>
          <a:xfrm>
            <a:off x="6644365" y="1122363"/>
            <a:ext cx="5259961" cy="2387600"/>
          </a:xfrm>
        </p:spPr>
        <p:txBody>
          <a:bodyPr lIns="0" rIns="0" anchor="b">
            <a:normAutofit/>
          </a:bodyPr>
          <a:lstStyle>
            <a:lvl1pPr algn="l">
              <a:defRPr sz="3300"/>
            </a:lvl1pPr>
          </a:lstStyle>
          <a:p>
            <a:r>
              <a:rPr lang="en-US"/>
              <a:t>Click to edit Master title style</a:t>
            </a:r>
            <a:endParaRPr lang="en-US" dirty="0"/>
          </a:p>
        </p:txBody>
      </p:sp>
      <p:sp>
        <p:nvSpPr>
          <p:cNvPr id="5" name="Subtitle 2"/>
          <p:cNvSpPr>
            <a:spLocks noGrp="1"/>
          </p:cNvSpPr>
          <p:nvPr>
            <p:ph type="subTitle" idx="1"/>
          </p:nvPr>
        </p:nvSpPr>
        <p:spPr>
          <a:xfrm>
            <a:off x="6644364" y="3662519"/>
            <a:ext cx="5259963" cy="2713789"/>
          </a:xfrm>
        </p:spPr>
        <p:txBody>
          <a:bodyPr lIns="0">
            <a:normAutofit/>
          </a:bodyPr>
          <a:lstStyle>
            <a:lvl1pPr marL="342900" indent="-342900" algn="l">
              <a:buFont typeface="+mj-lt"/>
              <a:buAutoNum type="arabicPeriod"/>
              <a:defRPr sz="135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6" name="Rectangle 5">
            <a:extLst>
              <a:ext uri="{FF2B5EF4-FFF2-40B4-BE49-F238E27FC236}">
                <a16:creationId xmlns:a16="http://schemas.microsoft.com/office/drawing/2014/main" id="{304BCD39-5BB7-4E85-BF41-52C93F5823FE}"/>
              </a:ext>
            </a:extLst>
          </p:cNvPr>
          <p:cNvSpPr/>
          <p:nvPr/>
        </p:nvSpPr>
        <p:spPr>
          <a:xfrm>
            <a:off x="6644363"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Picture Placeholder 8"/>
          <p:cNvSpPr>
            <a:spLocks noGrp="1"/>
          </p:cNvSpPr>
          <p:nvPr>
            <p:ph type="pic" sz="quarter" idx="10"/>
          </p:nvPr>
        </p:nvSpPr>
        <p:spPr>
          <a:xfrm>
            <a:off x="0" y="0"/>
            <a:ext cx="6400800" cy="6858000"/>
          </a:xfrm>
        </p:spPr>
        <p:txBody>
          <a:bodyPr/>
          <a:lstStyle/>
          <a:p>
            <a:r>
              <a:rPr lang="en-US"/>
              <a:t>Click icon to add picture</a:t>
            </a:r>
          </a:p>
        </p:txBody>
      </p:sp>
      <p:sp>
        <p:nvSpPr>
          <p:cNvPr id="8" name="Rectangle 7">
            <a:extLst>
              <a:ext uri="{FF2B5EF4-FFF2-40B4-BE49-F238E27FC236}">
                <a16:creationId xmlns:a16="http://schemas.microsoft.com/office/drawing/2014/main" id="{EBC82BF6-0CB3-43CA-8122-E1FA94C5F03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87F32C0B-BB4B-4C4C-B4C2-9564486F45B1}"/>
              </a:ext>
            </a:extLst>
          </p:cNvPr>
          <p:cNvSpPr/>
          <p:nvPr userDrawn="1"/>
        </p:nvSpPr>
        <p:spPr>
          <a:xfrm>
            <a:off x="6712857"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114035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1621541" y="6494150"/>
            <a:ext cx="9083035" cy="348055"/>
          </a:xfrm>
          <a:prstGeom prst="rect">
            <a:avLst/>
          </a:prstGeom>
        </p:spPr>
        <p:txBody>
          <a:bodyPr/>
          <a:lstStyle/>
          <a:p>
            <a:endParaRPr lang="en-US"/>
          </a:p>
        </p:txBody>
      </p:sp>
    </p:spTree>
    <p:extLst>
      <p:ext uri="{BB962C8B-B14F-4D97-AF65-F5344CB8AC3E}">
        <p14:creationId xmlns:p14="http://schemas.microsoft.com/office/powerpoint/2010/main" val="2987160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589465"/>
            <a:ext cx="10515600" cy="1061528"/>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1621541" y="6494150"/>
            <a:ext cx="9083035" cy="348055"/>
          </a:xfrm>
          <a:prstGeom prst="rect">
            <a:avLst/>
          </a:prstGeom>
        </p:spPr>
        <p:txBody>
          <a:bodyPr/>
          <a:lstStyle/>
          <a:p>
            <a:endParaRPr lang="en-US"/>
          </a:p>
        </p:txBody>
      </p:sp>
      <p:sp>
        <p:nvSpPr>
          <p:cNvPr id="7" name="Rectangle 6">
            <a:extLst>
              <a:ext uri="{FF2B5EF4-FFF2-40B4-BE49-F238E27FC236}">
                <a16:creationId xmlns:a16="http://schemas.microsoft.com/office/drawing/2014/main" id="{C64531F5-485C-49C7-8E04-49A46E56E908}"/>
              </a:ext>
            </a:extLst>
          </p:cNvPr>
          <p:cNvSpPr/>
          <p:nvPr/>
        </p:nvSpPr>
        <p:spPr>
          <a:xfrm>
            <a:off x="5843" y="2770635"/>
            <a:ext cx="12192000" cy="1828229"/>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831851" y="2770634"/>
            <a:ext cx="10515600" cy="1745101"/>
          </a:xfrm>
        </p:spPr>
        <p:txBody>
          <a:bodyPr anchor="b">
            <a:normAutofit/>
          </a:bodyPr>
          <a:lstStyle>
            <a:lvl1pPr>
              <a:defRPr sz="3300">
                <a:solidFill>
                  <a:schemeClr val="bg1"/>
                </a:solidFill>
              </a:defRPr>
            </a:lvl1pPr>
          </a:lstStyle>
          <a:p>
            <a:r>
              <a:rPr lang="en-US"/>
              <a:t>Click to edit Master title style</a:t>
            </a:r>
            <a:endParaRPr lang="en-US" dirty="0"/>
          </a:p>
        </p:txBody>
      </p:sp>
      <p:sp>
        <p:nvSpPr>
          <p:cNvPr id="8" name="Rectangle 7">
            <a:extLst>
              <a:ext uri="{FF2B5EF4-FFF2-40B4-BE49-F238E27FC236}">
                <a16:creationId xmlns:a16="http://schemas.microsoft.com/office/drawing/2014/main" id="{EBE12471-FFB7-4404-9A52-33748233D3A1}"/>
              </a:ext>
            </a:extLst>
          </p:cNvPr>
          <p:cNvSpPr/>
          <p:nvPr/>
        </p:nvSpPr>
        <p:spPr>
          <a:xfrm>
            <a:off x="831851" y="4515733"/>
            <a:ext cx="952500" cy="83128"/>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50390433-BD6B-4E00-A1B8-12F49C6B9C93}"/>
              </a:ext>
            </a:extLst>
          </p:cNvPr>
          <p:cNvSpPr/>
          <p:nvPr/>
        </p:nvSpPr>
        <p:spPr>
          <a:xfrm>
            <a:off x="0" y="0"/>
            <a:ext cx="12192000" cy="1627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945012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1621541" y="6494150"/>
            <a:ext cx="9083035" cy="348055"/>
          </a:xfrm>
          <a:prstGeom prst="rect">
            <a:avLst/>
          </a:prstGeom>
        </p:spPr>
        <p:txBody>
          <a:bodyPr/>
          <a:lstStyle/>
          <a:p>
            <a:endParaRPr lang="en-US"/>
          </a:p>
        </p:txBody>
      </p:sp>
      <p:sp>
        <p:nvSpPr>
          <p:cNvPr id="7" name="Slide Number Placeholder 6"/>
          <p:cNvSpPr>
            <a:spLocks noGrp="1"/>
          </p:cNvSpPr>
          <p:nvPr>
            <p:ph type="sldNum" sz="quarter" idx="12"/>
          </p:nvPr>
        </p:nvSpPr>
        <p:spPr>
          <a:xfrm>
            <a:off x="11029188" y="6494150"/>
            <a:ext cx="649224" cy="363853"/>
          </a:xfrm>
          <a:prstGeom prst="rect">
            <a:avLst/>
          </a:prstGeom>
        </p:spPr>
        <p:txBody>
          <a:bodyPr/>
          <a:lstStyle/>
          <a:p>
            <a:fld id="{A5BFEB77-E246-497F-9419-39CA922617C9}" type="slidenum">
              <a:rPr lang="en-US" smtClean="0"/>
              <a:t>‹#›</a:t>
            </a:fld>
            <a:endParaRPr lang="en-US"/>
          </a:p>
        </p:txBody>
      </p:sp>
    </p:spTree>
    <p:extLst>
      <p:ext uri="{BB962C8B-B14F-4D97-AF65-F5344CB8AC3E}">
        <p14:creationId xmlns:p14="http://schemas.microsoft.com/office/powerpoint/2010/main" val="1102460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solidFill>
                  <a:srgbClr val="0153A5"/>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1800" b="1">
                <a:solidFill>
                  <a:srgbClr val="0153A5"/>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1621541" y="6494150"/>
            <a:ext cx="9083035" cy="348055"/>
          </a:xfrm>
          <a:prstGeom prst="rect">
            <a:avLst/>
          </a:prstGeom>
        </p:spPr>
        <p:txBody>
          <a:bodyPr/>
          <a:lstStyle/>
          <a:p>
            <a:endParaRPr lang="en-US"/>
          </a:p>
        </p:txBody>
      </p:sp>
      <p:sp>
        <p:nvSpPr>
          <p:cNvPr id="9" name="Slide Number Placeholder 8"/>
          <p:cNvSpPr>
            <a:spLocks noGrp="1"/>
          </p:cNvSpPr>
          <p:nvPr>
            <p:ph type="sldNum" sz="quarter" idx="12"/>
          </p:nvPr>
        </p:nvSpPr>
        <p:spPr>
          <a:xfrm>
            <a:off x="11029188" y="6494150"/>
            <a:ext cx="649224" cy="363853"/>
          </a:xfrm>
          <a:prstGeom prst="rect">
            <a:avLst/>
          </a:prstGeom>
        </p:spPr>
        <p:txBody>
          <a:bodyPr/>
          <a:lstStyle/>
          <a:p>
            <a:fld id="{A5BFEB77-E246-497F-9419-39CA922617C9}" type="slidenum">
              <a:rPr lang="en-US" smtClean="0"/>
              <a:t>‹#›</a:t>
            </a:fld>
            <a:endParaRPr lang="en-US"/>
          </a:p>
        </p:txBody>
      </p:sp>
    </p:spTree>
    <p:extLst>
      <p:ext uri="{BB962C8B-B14F-4D97-AF65-F5344CB8AC3E}">
        <p14:creationId xmlns:p14="http://schemas.microsoft.com/office/powerpoint/2010/main" val="1427863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a:xfrm>
            <a:off x="1621541" y="6494150"/>
            <a:ext cx="9083035" cy="348055"/>
          </a:xfrm>
          <a:prstGeom prst="rect">
            <a:avLst/>
          </a:prstGeom>
        </p:spPr>
        <p:txBody>
          <a:bodyPr/>
          <a:lstStyle/>
          <a:p>
            <a:endParaRPr lang="en-US"/>
          </a:p>
        </p:txBody>
      </p:sp>
      <p:sp>
        <p:nvSpPr>
          <p:cNvPr id="5" name="Slide Number Placeholder 4"/>
          <p:cNvSpPr>
            <a:spLocks noGrp="1"/>
          </p:cNvSpPr>
          <p:nvPr>
            <p:ph type="sldNum" sz="quarter" idx="12"/>
          </p:nvPr>
        </p:nvSpPr>
        <p:spPr>
          <a:xfrm>
            <a:off x="11029188" y="6494150"/>
            <a:ext cx="649224" cy="363853"/>
          </a:xfrm>
          <a:prstGeom prst="rect">
            <a:avLst/>
          </a:prstGeom>
        </p:spPr>
        <p:txBody>
          <a:bodyPr/>
          <a:lstStyle/>
          <a:p>
            <a:fld id="{A5BFEB77-E246-497F-9419-39CA922617C9}" type="slidenum">
              <a:rPr lang="en-US" smtClean="0"/>
              <a:t>‹#›</a:t>
            </a:fld>
            <a:endParaRPr lang="en-US"/>
          </a:p>
        </p:txBody>
      </p:sp>
    </p:spTree>
    <p:extLst>
      <p:ext uri="{BB962C8B-B14F-4D97-AF65-F5344CB8AC3E}">
        <p14:creationId xmlns:p14="http://schemas.microsoft.com/office/powerpoint/2010/main" val="1939017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621541" y="6494150"/>
            <a:ext cx="9083035" cy="348055"/>
          </a:xfrm>
          <a:prstGeom prst="rect">
            <a:avLst/>
          </a:prstGeom>
        </p:spPr>
        <p:txBody>
          <a:bodyPr/>
          <a:lstStyle/>
          <a:p>
            <a:endParaRPr lang="en-US"/>
          </a:p>
        </p:txBody>
      </p:sp>
      <p:sp>
        <p:nvSpPr>
          <p:cNvPr id="4" name="Slide Number Placeholder 3"/>
          <p:cNvSpPr>
            <a:spLocks noGrp="1"/>
          </p:cNvSpPr>
          <p:nvPr>
            <p:ph type="sldNum" sz="quarter" idx="12"/>
          </p:nvPr>
        </p:nvSpPr>
        <p:spPr>
          <a:xfrm>
            <a:off x="11029188" y="6494150"/>
            <a:ext cx="649224" cy="363853"/>
          </a:xfrm>
          <a:prstGeom prst="rect">
            <a:avLst/>
          </a:prstGeom>
        </p:spPr>
        <p:txBody>
          <a:bodyPr/>
          <a:lstStyle/>
          <a:p>
            <a:fld id="{A5BFEB77-E246-497F-9419-39CA922617C9}" type="slidenum">
              <a:rPr lang="en-US" smtClean="0"/>
              <a:t>‹#›</a:t>
            </a:fld>
            <a:endParaRPr lang="en-US"/>
          </a:p>
        </p:txBody>
      </p:sp>
      <p:sp>
        <p:nvSpPr>
          <p:cNvPr id="5" name="Rectangle 4">
            <a:extLst>
              <a:ext uri="{FF2B5EF4-FFF2-40B4-BE49-F238E27FC236}">
                <a16:creationId xmlns:a16="http://schemas.microsoft.com/office/drawing/2014/main" id="{E4616B69-DABA-4E3F-92BC-3ABF94A442DC}"/>
              </a:ext>
            </a:extLst>
          </p:cNvPr>
          <p:cNvSpPr/>
          <p:nvPr/>
        </p:nvSpPr>
        <p:spPr>
          <a:xfrm>
            <a:off x="0" y="0"/>
            <a:ext cx="12192000" cy="1627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2596671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CE680EE-08FA-4E1C-8CAA-FFADC62907D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10"/>
          <p:cNvSpPr>
            <a:spLocks noGrp="1"/>
          </p:cNvSpPr>
          <p:nvPr>
            <p:ph type="pic" sz="quarter" idx="10"/>
          </p:nvPr>
        </p:nvSpPr>
        <p:spPr>
          <a:xfrm>
            <a:off x="0" y="0"/>
            <a:ext cx="6400800" cy="6858000"/>
          </a:xfrm>
        </p:spPr>
        <p:txBody>
          <a:bodyPr/>
          <a:lstStyle/>
          <a:p>
            <a:endParaRPr lang="en-US"/>
          </a:p>
        </p:txBody>
      </p:sp>
      <p:sp>
        <p:nvSpPr>
          <p:cNvPr id="5" name="Title 1"/>
          <p:cNvSpPr>
            <a:spLocks noGrp="1"/>
          </p:cNvSpPr>
          <p:nvPr>
            <p:ph type="ctrTitle"/>
          </p:nvPr>
        </p:nvSpPr>
        <p:spPr>
          <a:xfrm>
            <a:off x="6712856" y="1122363"/>
            <a:ext cx="5273661" cy="2387600"/>
          </a:xfrm>
        </p:spPr>
        <p:txBody>
          <a:bodyPr anchor="b">
            <a:normAutofit/>
          </a:bodyPr>
          <a:lstStyle>
            <a:lvl1pPr algn="l">
              <a:defRPr sz="4400"/>
            </a:lvl1pPr>
          </a:lstStyle>
          <a:p>
            <a:r>
              <a:rPr lang="en-US" dirty="0"/>
              <a:t>Click to edit Master title style</a:t>
            </a:r>
          </a:p>
        </p:txBody>
      </p:sp>
      <p:sp>
        <p:nvSpPr>
          <p:cNvPr id="6" name="Subtitle 2"/>
          <p:cNvSpPr>
            <a:spLocks noGrp="1"/>
          </p:cNvSpPr>
          <p:nvPr>
            <p:ph type="subTitle" idx="1"/>
          </p:nvPr>
        </p:nvSpPr>
        <p:spPr>
          <a:xfrm>
            <a:off x="6712856" y="3662517"/>
            <a:ext cx="5273661" cy="2713789"/>
          </a:xfrm>
        </p:spPr>
        <p:txBody>
          <a:bodyPr>
            <a:normAutofit/>
          </a:bodyPr>
          <a:lstStyle>
            <a:lvl1pPr marL="457200" indent="-457200" algn="l">
              <a:buFont typeface="+mj-lt"/>
              <a:buAutoNum type="arabicPeriod"/>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304BCD39-5BB7-4E85-BF41-52C93F5823FE}"/>
              </a:ext>
            </a:extLst>
          </p:cNvPr>
          <p:cNvSpPr/>
          <p:nvPr userDrawn="1"/>
        </p:nvSpPr>
        <p:spPr>
          <a:xfrm>
            <a:off x="6712857"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31871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id="{250C41E8-BA1D-4496-84C7-D472CBF5BA86}"/>
              </a:ext>
            </a:extLst>
          </p:cNvPr>
          <p:cNvSpPr>
            <a:spLocks noGrp="1" noChangeArrowheads="1"/>
          </p:cNvSpPr>
          <p:nvPr>
            <p:ph type="dt" sz="half" idx="10"/>
          </p:nvPr>
        </p:nvSpPr>
        <p:spPr>
          <a:ln/>
        </p:spPr>
        <p:txBody>
          <a:bodyPr/>
          <a:lstStyle>
            <a:lvl1pPr>
              <a:defRPr/>
            </a:lvl1pPr>
          </a:lstStyle>
          <a:p>
            <a:pPr>
              <a:defRPr/>
            </a:pPr>
            <a:fld id="{25F693F4-27B7-4D23-9D1A-DAE1CEDED521}" type="datetimeFigureOut">
              <a:rPr lang="en-US" altLang="en-US"/>
              <a:pPr>
                <a:defRPr/>
              </a:pPr>
              <a:t>4/18/2022</a:t>
            </a:fld>
            <a:endParaRPr lang="en-US" altLang="en-US"/>
          </a:p>
        </p:txBody>
      </p:sp>
      <p:sp>
        <p:nvSpPr>
          <p:cNvPr id="5" name="Rectangle 3">
            <a:extLst>
              <a:ext uri="{FF2B5EF4-FFF2-40B4-BE49-F238E27FC236}">
                <a16:creationId xmlns:a16="http://schemas.microsoft.com/office/drawing/2014/main" id="{EEEE7FDA-C3A3-45CD-BD43-87443C26E7B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27C0286B-DB71-406B-8186-381ED9F40661}"/>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3520E021-0CF7-4F57-A890-9103ED224615}" type="slidenum">
              <a:rPr lang="en-US" altLang="en-US"/>
              <a:pPr>
                <a:defRPr/>
              </a:pPr>
              <a:t>‹#›</a:t>
            </a:fld>
            <a:endParaRPr lang="en-US" altLang="en-US"/>
          </a:p>
        </p:txBody>
      </p:sp>
    </p:spTree>
    <p:extLst>
      <p:ext uri="{BB962C8B-B14F-4D97-AF65-F5344CB8AC3E}">
        <p14:creationId xmlns:p14="http://schemas.microsoft.com/office/powerpoint/2010/main" val="2814034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9CC20B9A-CD9D-42AA-BC82-40B3BBB30B8B}"/>
              </a:ext>
            </a:extLst>
          </p:cNvPr>
          <p:cNvSpPr>
            <a:spLocks noGrp="1" noChangeArrowheads="1"/>
          </p:cNvSpPr>
          <p:nvPr>
            <p:ph type="dt" sz="half" idx="10"/>
          </p:nvPr>
        </p:nvSpPr>
        <p:spPr>
          <a:ln/>
        </p:spPr>
        <p:txBody>
          <a:bodyPr/>
          <a:lstStyle>
            <a:lvl1pPr>
              <a:defRPr/>
            </a:lvl1pPr>
          </a:lstStyle>
          <a:p>
            <a:pPr>
              <a:defRPr/>
            </a:pPr>
            <a:fld id="{A344BE9A-0CF0-4D4B-88C8-2E85861182DC}" type="datetimeFigureOut">
              <a:rPr lang="en-US" altLang="en-US"/>
              <a:pPr>
                <a:defRPr/>
              </a:pPr>
              <a:t>4/18/2022</a:t>
            </a:fld>
            <a:endParaRPr lang="en-US" altLang="en-US"/>
          </a:p>
        </p:txBody>
      </p:sp>
      <p:sp>
        <p:nvSpPr>
          <p:cNvPr id="5" name="Rectangle 3">
            <a:extLst>
              <a:ext uri="{FF2B5EF4-FFF2-40B4-BE49-F238E27FC236}">
                <a16:creationId xmlns:a16="http://schemas.microsoft.com/office/drawing/2014/main" id="{69C31A94-2302-4074-A027-09F39723931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CF584E25-DE22-4334-8A72-08339F072831}"/>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124ECC6A-A6AA-437A-83B7-19BBD05A7D43}" type="slidenum">
              <a:rPr lang="en-US" altLang="en-US"/>
              <a:pPr>
                <a:defRPr/>
              </a:pPr>
              <a:t>‹#›</a:t>
            </a:fld>
            <a:endParaRPr lang="en-US" altLang="en-US"/>
          </a:p>
        </p:txBody>
      </p:sp>
    </p:spTree>
    <p:extLst>
      <p:ext uri="{BB962C8B-B14F-4D97-AF65-F5344CB8AC3E}">
        <p14:creationId xmlns:p14="http://schemas.microsoft.com/office/powerpoint/2010/main" val="2935654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2">
            <a:extLst>
              <a:ext uri="{FF2B5EF4-FFF2-40B4-BE49-F238E27FC236}">
                <a16:creationId xmlns:a16="http://schemas.microsoft.com/office/drawing/2014/main" id="{1FBA754E-BFF8-49BC-A2A2-5A8BF036157F}"/>
              </a:ext>
            </a:extLst>
          </p:cNvPr>
          <p:cNvSpPr>
            <a:spLocks noGrp="1" noChangeArrowheads="1"/>
          </p:cNvSpPr>
          <p:nvPr>
            <p:ph type="dt" sz="half" idx="10"/>
          </p:nvPr>
        </p:nvSpPr>
        <p:spPr>
          <a:ln/>
        </p:spPr>
        <p:txBody>
          <a:bodyPr/>
          <a:lstStyle>
            <a:lvl1pPr>
              <a:defRPr/>
            </a:lvl1pPr>
          </a:lstStyle>
          <a:p>
            <a:pPr>
              <a:defRPr/>
            </a:pPr>
            <a:fld id="{6806D058-ABFE-484C-BFB7-2AD29E5162CF}" type="datetimeFigureOut">
              <a:rPr lang="en-US" altLang="en-US"/>
              <a:pPr>
                <a:defRPr/>
              </a:pPr>
              <a:t>4/18/2022</a:t>
            </a:fld>
            <a:endParaRPr lang="en-US" altLang="en-US"/>
          </a:p>
        </p:txBody>
      </p:sp>
      <p:sp>
        <p:nvSpPr>
          <p:cNvPr id="5" name="Rectangle 3">
            <a:extLst>
              <a:ext uri="{FF2B5EF4-FFF2-40B4-BE49-F238E27FC236}">
                <a16:creationId xmlns:a16="http://schemas.microsoft.com/office/drawing/2014/main" id="{52F36FDC-67F1-4470-ACCE-CFDDAE15B45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62FCF0AE-96C9-4D8B-A669-35299C4524EA}"/>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60968539-4D8C-4CC7-B399-059BCF75DDE1}" type="slidenum">
              <a:rPr lang="en-US" altLang="en-US"/>
              <a:pPr>
                <a:defRPr/>
              </a:pPr>
              <a:t>‹#›</a:t>
            </a:fld>
            <a:endParaRPr lang="en-US" altLang="en-US"/>
          </a:p>
        </p:txBody>
      </p:sp>
    </p:spTree>
    <p:extLst>
      <p:ext uri="{BB962C8B-B14F-4D97-AF65-F5344CB8AC3E}">
        <p14:creationId xmlns:p14="http://schemas.microsoft.com/office/powerpoint/2010/main" val="3112492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685800"/>
            <a:ext cx="5638800" cy="5486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46800" y="685800"/>
            <a:ext cx="5638800" cy="5486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112298BB-ACD8-47C7-8330-73A1CEFEACC1}"/>
              </a:ext>
            </a:extLst>
          </p:cNvPr>
          <p:cNvSpPr>
            <a:spLocks noGrp="1" noChangeArrowheads="1"/>
          </p:cNvSpPr>
          <p:nvPr>
            <p:ph type="dt" sz="half" idx="10"/>
          </p:nvPr>
        </p:nvSpPr>
        <p:spPr>
          <a:ln/>
        </p:spPr>
        <p:txBody>
          <a:bodyPr/>
          <a:lstStyle>
            <a:lvl1pPr>
              <a:defRPr/>
            </a:lvl1pPr>
          </a:lstStyle>
          <a:p>
            <a:pPr>
              <a:defRPr/>
            </a:pPr>
            <a:fld id="{A8B2606B-AB7B-41E6-8306-A03104D96065}" type="datetimeFigureOut">
              <a:rPr lang="en-US" altLang="en-US"/>
              <a:pPr>
                <a:defRPr/>
              </a:pPr>
              <a:t>4/18/2022</a:t>
            </a:fld>
            <a:endParaRPr lang="en-US" altLang="en-US"/>
          </a:p>
        </p:txBody>
      </p:sp>
      <p:sp>
        <p:nvSpPr>
          <p:cNvPr id="6" name="Rectangle 3">
            <a:extLst>
              <a:ext uri="{FF2B5EF4-FFF2-40B4-BE49-F238E27FC236}">
                <a16:creationId xmlns:a16="http://schemas.microsoft.com/office/drawing/2014/main" id="{ECE82F6F-B6C7-4DBA-B8DA-A453EB2AB50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7F980099-FC0D-4AC3-9F90-4349D50F2228}"/>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F455187E-2C0F-43AF-B6AB-579DBC0571A2}" type="slidenum">
              <a:rPr lang="en-US" altLang="en-US"/>
              <a:pPr>
                <a:defRPr/>
              </a:pPr>
              <a:t>‹#›</a:t>
            </a:fld>
            <a:endParaRPr lang="en-US" altLang="en-US"/>
          </a:p>
        </p:txBody>
      </p:sp>
    </p:spTree>
    <p:extLst>
      <p:ext uri="{BB962C8B-B14F-4D97-AF65-F5344CB8AC3E}">
        <p14:creationId xmlns:p14="http://schemas.microsoft.com/office/powerpoint/2010/main" val="3614790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7DE1869D-F849-49B0-BB14-908B6FA74421}"/>
              </a:ext>
            </a:extLst>
          </p:cNvPr>
          <p:cNvSpPr>
            <a:spLocks noGrp="1" noChangeArrowheads="1"/>
          </p:cNvSpPr>
          <p:nvPr>
            <p:ph type="dt" sz="half" idx="10"/>
          </p:nvPr>
        </p:nvSpPr>
        <p:spPr>
          <a:ln/>
        </p:spPr>
        <p:txBody>
          <a:bodyPr/>
          <a:lstStyle>
            <a:lvl1pPr>
              <a:defRPr/>
            </a:lvl1pPr>
          </a:lstStyle>
          <a:p>
            <a:pPr>
              <a:defRPr/>
            </a:pPr>
            <a:fld id="{D5D79F4C-E742-4DBD-A66E-60DCD1904AEB}" type="datetimeFigureOut">
              <a:rPr lang="en-US" altLang="en-US"/>
              <a:pPr>
                <a:defRPr/>
              </a:pPr>
              <a:t>4/18/2022</a:t>
            </a:fld>
            <a:endParaRPr lang="en-US" altLang="en-US"/>
          </a:p>
        </p:txBody>
      </p:sp>
      <p:sp>
        <p:nvSpPr>
          <p:cNvPr id="8" name="Rectangle 3">
            <a:extLst>
              <a:ext uri="{FF2B5EF4-FFF2-40B4-BE49-F238E27FC236}">
                <a16:creationId xmlns:a16="http://schemas.microsoft.com/office/drawing/2014/main" id="{A249DD6F-E724-4276-8DEB-4CFC9DDB83F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4">
            <a:extLst>
              <a:ext uri="{FF2B5EF4-FFF2-40B4-BE49-F238E27FC236}">
                <a16:creationId xmlns:a16="http://schemas.microsoft.com/office/drawing/2014/main" id="{52D3DA32-E11A-4864-8068-45C765CD73C0}"/>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8C951C80-CBC5-46DB-8C4E-D4391DEC51D5}" type="slidenum">
              <a:rPr lang="en-US" altLang="en-US"/>
              <a:pPr>
                <a:defRPr/>
              </a:pPr>
              <a:t>‹#›</a:t>
            </a:fld>
            <a:endParaRPr lang="en-US" altLang="en-US"/>
          </a:p>
        </p:txBody>
      </p:sp>
    </p:spTree>
    <p:extLst>
      <p:ext uri="{BB962C8B-B14F-4D97-AF65-F5344CB8AC3E}">
        <p14:creationId xmlns:p14="http://schemas.microsoft.com/office/powerpoint/2010/main" val="1470069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B27E79E4-5EE1-40FB-8529-52BD7CBD991B}"/>
              </a:ext>
            </a:extLst>
          </p:cNvPr>
          <p:cNvSpPr>
            <a:spLocks noGrp="1" noChangeArrowheads="1"/>
          </p:cNvSpPr>
          <p:nvPr>
            <p:ph type="dt" sz="half" idx="10"/>
          </p:nvPr>
        </p:nvSpPr>
        <p:spPr>
          <a:ln/>
        </p:spPr>
        <p:txBody>
          <a:bodyPr/>
          <a:lstStyle>
            <a:lvl1pPr>
              <a:defRPr/>
            </a:lvl1pPr>
          </a:lstStyle>
          <a:p>
            <a:pPr>
              <a:defRPr/>
            </a:pPr>
            <a:fld id="{B10C3537-3192-4F66-BB54-DB8302CB3441}" type="datetimeFigureOut">
              <a:rPr lang="en-US" altLang="en-US"/>
              <a:pPr>
                <a:defRPr/>
              </a:pPr>
              <a:t>4/18/2022</a:t>
            </a:fld>
            <a:endParaRPr lang="en-US" altLang="en-US"/>
          </a:p>
        </p:txBody>
      </p:sp>
      <p:sp>
        <p:nvSpPr>
          <p:cNvPr id="4" name="Rectangle 3">
            <a:extLst>
              <a:ext uri="{FF2B5EF4-FFF2-40B4-BE49-F238E27FC236}">
                <a16:creationId xmlns:a16="http://schemas.microsoft.com/office/drawing/2014/main" id="{F8BE908C-BD23-4937-B64A-352BD24F274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Slide Number Placeholder 4">
            <a:extLst>
              <a:ext uri="{FF2B5EF4-FFF2-40B4-BE49-F238E27FC236}">
                <a16:creationId xmlns:a16="http://schemas.microsoft.com/office/drawing/2014/main" id="{F604271D-95E1-40ED-853D-BAEA3D8D8AA8}"/>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85AE795C-D6A8-46CB-A16F-04D219B7F098}" type="slidenum">
              <a:rPr lang="en-US" altLang="en-US"/>
              <a:pPr>
                <a:defRPr/>
              </a:pPr>
              <a:t>‹#›</a:t>
            </a:fld>
            <a:endParaRPr lang="en-US" altLang="en-US"/>
          </a:p>
        </p:txBody>
      </p:sp>
    </p:spTree>
    <p:extLst>
      <p:ext uri="{BB962C8B-B14F-4D97-AF65-F5344CB8AC3E}">
        <p14:creationId xmlns:p14="http://schemas.microsoft.com/office/powerpoint/2010/main" val="826070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674617A-424E-44E0-BFA9-D4602E3F517D}"/>
              </a:ext>
            </a:extLst>
          </p:cNvPr>
          <p:cNvSpPr>
            <a:spLocks noGrp="1" noChangeArrowheads="1"/>
          </p:cNvSpPr>
          <p:nvPr>
            <p:ph type="dt" sz="half" idx="10"/>
          </p:nvPr>
        </p:nvSpPr>
        <p:spPr>
          <a:ln/>
        </p:spPr>
        <p:txBody>
          <a:bodyPr/>
          <a:lstStyle>
            <a:lvl1pPr>
              <a:defRPr/>
            </a:lvl1pPr>
          </a:lstStyle>
          <a:p>
            <a:pPr>
              <a:defRPr/>
            </a:pPr>
            <a:fld id="{507DC448-5630-4753-BC52-560A85FB8C3F}" type="datetimeFigureOut">
              <a:rPr lang="en-US" altLang="en-US"/>
              <a:pPr>
                <a:defRPr/>
              </a:pPr>
              <a:t>4/18/2022</a:t>
            </a:fld>
            <a:endParaRPr lang="en-US" altLang="en-US"/>
          </a:p>
        </p:txBody>
      </p:sp>
      <p:sp>
        <p:nvSpPr>
          <p:cNvPr id="3" name="Rectangle 3">
            <a:extLst>
              <a:ext uri="{FF2B5EF4-FFF2-40B4-BE49-F238E27FC236}">
                <a16:creationId xmlns:a16="http://schemas.microsoft.com/office/drawing/2014/main" id="{CE49C23B-9480-4C09-8FB0-4E2D3161ABC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4">
            <a:extLst>
              <a:ext uri="{FF2B5EF4-FFF2-40B4-BE49-F238E27FC236}">
                <a16:creationId xmlns:a16="http://schemas.microsoft.com/office/drawing/2014/main" id="{AA22708F-D46D-4AA0-9511-217DB1CFADA9}"/>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577C4361-76B2-43D2-9C37-CA1E302B2D5A}" type="slidenum">
              <a:rPr lang="en-US" altLang="en-US"/>
              <a:pPr>
                <a:defRPr/>
              </a:pPr>
              <a:t>‹#›</a:t>
            </a:fld>
            <a:endParaRPr lang="en-US" altLang="en-US"/>
          </a:p>
        </p:txBody>
      </p:sp>
    </p:spTree>
    <p:extLst>
      <p:ext uri="{BB962C8B-B14F-4D97-AF65-F5344CB8AC3E}">
        <p14:creationId xmlns:p14="http://schemas.microsoft.com/office/powerpoint/2010/main" val="15362487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2">
            <a:extLst>
              <a:ext uri="{FF2B5EF4-FFF2-40B4-BE49-F238E27FC236}">
                <a16:creationId xmlns:a16="http://schemas.microsoft.com/office/drawing/2014/main" id="{7E47CF87-AB83-4A1A-A769-E931227F6D91}"/>
              </a:ext>
            </a:extLst>
          </p:cNvPr>
          <p:cNvSpPr>
            <a:spLocks noGrp="1" noChangeArrowheads="1"/>
          </p:cNvSpPr>
          <p:nvPr>
            <p:ph type="dt" sz="half" idx="10"/>
          </p:nvPr>
        </p:nvSpPr>
        <p:spPr>
          <a:ln/>
        </p:spPr>
        <p:txBody>
          <a:bodyPr/>
          <a:lstStyle>
            <a:lvl1pPr>
              <a:defRPr/>
            </a:lvl1pPr>
          </a:lstStyle>
          <a:p>
            <a:pPr>
              <a:defRPr/>
            </a:pPr>
            <a:fld id="{83A37DB7-E4F8-41EA-A789-204437EDDAC6}" type="datetimeFigureOut">
              <a:rPr lang="en-US" altLang="en-US"/>
              <a:pPr>
                <a:defRPr/>
              </a:pPr>
              <a:t>4/18/2022</a:t>
            </a:fld>
            <a:endParaRPr lang="en-US" altLang="en-US"/>
          </a:p>
        </p:txBody>
      </p:sp>
      <p:sp>
        <p:nvSpPr>
          <p:cNvPr id="6" name="Rectangle 3">
            <a:extLst>
              <a:ext uri="{FF2B5EF4-FFF2-40B4-BE49-F238E27FC236}">
                <a16:creationId xmlns:a16="http://schemas.microsoft.com/office/drawing/2014/main" id="{1151CB3A-CB6E-49A5-887D-8987AADA44C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0A3A3983-FD83-4005-8594-FA1958DF8159}"/>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85FF3FE0-B87D-4C53-8AD9-4005085160AF}" type="slidenum">
              <a:rPr lang="en-US" altLang="en-US"/>
              <a:pPr>
                <a:defRPr/>
              </a:pPr>
              <a:t>‹#›</a:t>
            </a:fld>
            <a:endParaRPr lang="en-US" altLang="en-US"/>
          </a:p>
        </p:txBody>
      </p:sp>
    </p:spTree>
    <p:extLst>
      <p:ext uri="{BB962C8B-B14F-4D97-AF65-F5344CB8AC3E}">
        <p14:creationId xmlns:p14="http://schemas.microsoft.com/office/powerpoint/2010/main" val="17786634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2">
            <a:extLst>
              <a:ext uri="{FF2B5EF4-FFF2-40B4-BE49-F238E27FC236}">
                <a16:creationId xmlns:a16="http://schemas.microsoft.com/office/drawing/2014/main" id="{C95D2DDA-DB7D-44B4-A3F3-532FD49D4E38}"/>
              </a:ext>
            </a:extLst>
          </p:cNvPr>
          <p:cNvSpPr>
            <a:spLocks noGrp="1" noChangeArrowheads="1"/>
          </p:cNvSpPr>
          <p:nvPr>
            <p:ph type="dt" sz="half" idx="10"/>
          </p:nvPr>
        </p:nvSpPr>
        <p:spPr>
          <a:ln/>
        </p:spPr>
        <p:txBody>
          <a:bodyPr/>
          <a:lstStyle>
            <a:lvl1pPr>
              <a:defRPr/>
            </a:lvl1pPr>
          </a:lstStyle>
          <a:p>
            <a:pPr>
              <a:defRPr/>
            </a:pPr>
            <a:fld id="{1AC4C302-0C17-4A08-92D1-CE2F52CA8414}" type="datetimeFigureOut">
              <a:rPr lang="en-US" altLang="en-US"/>
              <a:pPr>
                <a:defRPr/>
              </a:pPr>
              <a:t>4/18/2022</a:t>
            </a:fld>
            <a:endParaRPr lang="en-US" altLang="en-US"/>
          </a:p>
        </p:txBody>
      </p:sp>
      <p:sp>
        <p:nvSpPr>
          <p:cNvPr id="6" name="Rectangle 3">
            <a:extLst>
              <a:ext uri="{FF2B5EF4-FFF2-40B4-BE49-F238E27FC236}">
                <a16:creationId xmlns:a16="http://schemas.microsoft.com/office/drawing/2014/main" id="{B0667A23-FBB9-4902-A48E-4E23DA5D030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0648F6C6-EC39-49A4-94F2-8C835EFBB330}"/>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7D8EA438-5F3A-40A4-9EA5-153A139A333F}" type="slidenum">
              <a:rPr lang="en-US" altLang="en-US"/>
              <a:pPr>
                <a:defRPr/>
              </a:pPr>
              <a:t>‹#›</a:t>
            </a:fld>
            <a:endParaRPr lang="en-US" altLang="en-US"/>
          </a:p>
        </p:txBody>
      </p:sp>
    </p:spTree>
    <p:extLst>
      <p:ext uri="{BB962C8B-B14F-4D97-AF65-F5344CB8AC3E}">
        <p14:creationId xmlns:p14="http://schemas.microsoft.com/office/powerpoint/2010/main" val="8061468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1676EAF5-841B-4EC3-88D4-EEC4175A7159}"/>
              </a:ext>
            </a:extLst>
          </p:cNvPr>
          <p:cNvSpPr>
            <a:spLocks noGrp="1" noChangeArrowheads="1"/>
          </p:cNvSpPr>
          <p:nvPr>
            <p:ph type="dt" sz="half" idx="10"/>
          </p:nvPr>
        </p:nvSpPr>
        <p:spPr>
          <a:ln/>
        </p:spPr>
        <p:txBody>
          <a:bodyPr/>
          <a:lstStyle>
            <a:lvl1pPr>
              <a:defRPr/>
            </a:lvl1pPr>
          </a:lstStyle>
          <a:p>
            <a:pPr>
              <a:defRPr/>
            </a:pPr>
            <a:fld id="{4771C210-17C1-4FA6-97DC-D8A14AD19877}" type="datetimeFigureOut">
              <a:rPr lang="en-US" altLang="en-US"/>
              <a:pPr>
                <a:defRPr/>
              </a:pPr>
              <a:t>4/18/2022</a:t>
            </a:fld>
            <a:endParaRPr lang="en-US" altLang="en-US"/>
          </a:p>
        </p:txBody>
      </p:sp>
      <p:sp>
        <p:nvSpPr>
          <p:cNvPr id="5" name="Rectangle 3">
            <a:extLst>
              <a:ext uri="{FF2B5EF4-FFF2-40B4-BE49-F238E27FC236}">
                <a16:creationId xmlns:a16="http://schemas.microsoft.com/office/drawing/2014/main" id="{774E69A5-765F-4443-B6EC-27EEF76F8C3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92BE11A6-31FB-49C5-A042-2407F2B06CBD}"/>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270A818B-64F5-4188-9E15-37F925135497}" type="slidenum">
              <a:rPr lang="en-US" altLang="en-US"/>
              <a:pPr>
                <a:defRPr/>
              </a:pPr>
              <a:t>‹#›</a:t>
            </a:fld>
            <a:endParaRPr lang="en-US" altLang="en-US"/>
          </a:p>
        </p:txBody>
      </p:sp>
    </p:spTree>
    <p:extLst>
      <p:ext uri="{BB962C8B-B14F-4D97-AF65-F5344CB8AC3E}">
        <p14:creationId xmlns:p14="http://schemas.microsoft.com/office/powerpoint/2010/main" val="3247679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0"/>
            <a:ext cx="29972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87884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7FE36E4E-444F-4A2F-ABEC-9EBE15E6936E}"/>
              </a:ext>
            </a:extLst>
          </p:cNvPr>
          <p:cNvSpPr>
            <a:spLocks noGrp="1" noChangeArrowheads="1"/>
          </p:cNvSpPr>
          <p:nvPr>
            <p:ph type="dt" sz="half" idx="10"/>
          </p:nvPr>
        </p:nvSpPr>
        <p:spPr>
          <a:ln/>
        </p:spPr>
        <p:txBody>
          <a:bodyPr/>
          <a:lstStyle>
            <a:lvl1pPr>
              <a:defRPr/>
            </a:lvl1pPr>
          </a:lstStyle>
          <a:p>
            <a:pPr>
              <a:defRPr/>
            </a:pPr>
            <a:fld id="{7D857D0C-8B81-44C8-A379-A30F47A6025E}" type="datetimeFigureOut">
              <a:rPr lang="en-US" altLang="en-US"/>
              <a:pPr>
                <a:defRPr/>
              </a:pPr>
              <a:t>4/18/2022</a:t>
            </a:fld>
            <a:endParaRPr lang="en-US" altLang="en-US"/>
          </a:p>
        </p:txBody>
      </p:sp>
      <p:sp>
        <p:nvSpPr>
          <p:cNvPr id="5" name="Rectangle 3">
            <a:extLst>
              <a:ext uri="{FF2B5EF4-FFF2-40B4-BE49-F238E27FC236}">
                <a16:creationId xmlns:a16="http://schemas.microsoft.com/office/drawing/2014/main" id="{6B788C89-CEC2-460A-920B-10CDA2F0774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CE00E55D-FC9B-4DB7-B61A-A969919A4B6D}"/>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A78E2423-CD51-46E2-BA22-A21D544956A6}" type="slidenum">
              <a:rPr lang="en-US" altLang="en-US"/>
              <a:pPr>
                <a:defRPr/>
              </a:pPr>
              <a:t>‹#›</a:t>
            </a:fld>
            <a:endParaRPr lang="en-US" altLang="en-US"/>
          </a:p>
        </p:txBody>
      </p:sp>
    </p:spTree>
    <p:extLst>
      <p:ext uri="{BB962C8B-B14F-4D97-AF65-F5344CB8AC3E}">
        <p14:creationId xmlns:p14="http://schemas.microsoft.com/office/powerpoint/2010/main" val="31482131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Chart Placeholder 2"/>
          <p:cNvSpPr>
            <a:spLocks noGrp="1"/>
          </p:cNvSpPr>
          <p:nvPr>
            <p:ph type="chart" idx="1"/>
          </p:nvPr>
        </p:nvSpPr>
        <p:spPr>
          <a:xfrm>
            <a:off x="304800" y="685800"/>
            <a:ext cx="11480800" cy="5486400"/>
          </a:xfrm>
        </p:spPr>
        <p:txBody>
          <a:bodyPr/>
          <a:lstStyle/>
          <a:p>
            <a:pPr lvl="0"/>
            <a:r>
              <a:rPr lang="en-US" noProof="0"/>
              <a:t>Click icon to add chart</a:t>
            </a:r>
          </a:p>
        </p:txBody>
      </p:sp>
      <p:sp>
        <p:nvSpPr>
          <p:cNvPr id="4" name="Rectangle 2">
            <a:extLst>
              <a:ext uri="{FF2B5EF4-FFF2-40B4-BE49-F238E27FC236}">
                <a16:creationId xmlns:a16="http://schemas.microsoft.com/office/drawing/2014/main" id="{26A08631-5DFC-424E-897E-8E614D21C7C1}"/>
              </a:ext>
            </a:extLst>
          </p:cNvPr>
          <p:cNvSpPr>
            <a:spLocks noGrp="1" noChangeArrowheads="1"/>
          </p:cNvSpPr>
          <p:nvPr>
            <p:ph type="dt" sz="half" idx="10"/>
          </p:nvPr>
        </p:nvSpPr>
        <p:spPr>
          <a:ln/>
        </p:spPr>
        <p:txBody>
          <a:bodyPr/>
          <a:lstStyle>
            <a:lvl1pPr>
              <a:defRPr/>
            </a:lvl1pPr>
          </a:lstStyle>
          <a:p>
            <a:pPr>
              <a:defRPr/>
            </a:pPr>
            <a:fld id="{37CC7180-BF89-484E-ACB1-DE3CB12ACA43}" type="datetimeFigureOut">
              <a:rPr lang="en-US" altLang="en-US"/>
              <a:pPr>
                <a:defRPr/>
              </a:pPr>
              <a:t>4/18/2022</a:t>
            </a:fld>
            <a:endParaRPr lang="en-US" altLang="en-US"/>
          </a:p>
        </p:txBody>
      </p:sp>
      <p:sp>
        <p:nvSpPr>
          <p:cNvPr id="5" name="Rectangle 3">
            <a:extLst>
              <a:ext uri="{FF2B5EF4-FFF2-40B4-BE49-F238E27FC236}">
                <a16:creationId xmlns:a16="http://schemas.microsoft.com/office/drawing/2014/main" id="{7D24C609-69EE-4DC9-876D-9FF1A78AEF3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F2B4A169-BB2E-46AB-90EF-109183A0ABAC}"/>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C8C5B1D5-A0A2-49A2-A58F-D29FB8DD20C7}" type="slidenum">
              <a:rPr lang="en-US" altLang="en-US"/>
              <a:pPr>
                <a:defRPr/>
              </a:pPr>
              <a:t>‹#›</a:t>
            </a:fld>
            <a:endParaRPr lang="en-US" altLang="en-US"/>
          </a:p>
        </p:txBody>
      </p:sp>
    </p:spTree>
    <p:extLst>
      <p:ext uri="{BB962C8B-B14F-4D97-AF65-F5344CB8AC3E}">
        <p14:creationId xmlns:p14="http://schemas.microsoft.com/office/powerpoint/2010/main" val="2443624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Text Placeholder 2"/>
          <p:cNvSpPr>
            <a:spLocks noGrp="1"/>
          </p:cNvSpPr>
          <p:nvPr>
            <p:ph type="body" sz="half" idx="1"/>
          </p:nvPr>
        </p:nvSpPr>
        <p:spPr>
          <a:xfrm>
            <a:off x="304800" y="685800"/>
            <a:ext cx="56388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46800" y="685800"/>
            <a:ext cx="5638800" cy="5486400"/>
          </a:xfrm>
        </p:spPr>
        <p:txBody>
          <a:bodyPr/>
          <a:lstStyle/>
          <a:p>
            <a:pPr lvl="0"/>
            <a:r>
              <a:rPr lang="en-US" noProof="0"/>
              <a:t>Click icon to add online image</a:t>
            </a:r>
          </a:p>
        </p:txBody>
      </p:sp>
      <p:sp>
        <p:nvSpPr>
          <p:cNvPr id="5" name="Rectangle 2">
            <a:extLst>
              <a:ext uri="{FF2B5EF4-FFF2-40B4-BE49-F238E27FC236}">
                <a16:creationId xmlns:a16="http://schemas.microsoft.com/office/drawing/2014/main" id="{44DF45B8-F680-4642-9D9C-70E4037B38B8}"/>
              </a:ext>
            </a:extLst>
          </p:cNvPr>
          <p:cNvSpPr>
            <a:spLocks noGrp="1" noChangeArrowheads="1"/>
          </p:cNvSpPr>
          <p:nvPr>
            <p:ph type="dt" sz="half" idx="10"/>
          </p:nvPr>
        </p:nvSpPr>
        <p:spPr>
          <a:ln/>
        </p:spPr>
        <p:txBody>
          <a:bodyPr/>
          <a:lstStyle>
            <a:lvl1pPr>
              <a:defRPr/>
            </a:lvl1pPr>
          </a:lstStyle>
          <a:p>
            <a:pPr>
              <a:defRPr/>
            </a:pPr>
            <a:fld id="{D4E93AE5-7E88-4C5C-9DAD-FA9335E34FE1}" type="datetimeFigureOut">
              <a:rPr lang="en-US" altLang="en-US"/>
              <a:pPr>
                <a:defRPr/>
              </a:pPr>
              <a:t>4/18/2022</a:t>
            </a:fld>
            <a:endParaRPr lang="en-US" altLang="en-US"/>
          </a:p>
        </p:txBody>
      </p:sp>
      <p:sp>
        <p:nvSpPr>
          <p:cNvPr id="6" name="Rectangle 3">
            <a:extLst>
              <a:ext uri="{FF2B5EF4-FFF2-40B4-BE49-F238E27FC236}">
                <a16:creationId xmlns:a16="http://schemas.microsoft.com/office/drawing/2014/main" id="{99BC7C63-4298-4FF4-9361-899FD551835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23D690F6-7350-42C1-A080-9E5679C01160}"/>
              </a:ext>
            </a:extLst>
          </p:cNvPr>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pPr>
              <a:defRPr/>
            </a:pPr>
            <a:fld id="{F799CF64-8CED-443E-8A0C-8D08F423B00A}" type="slidenum">
              <a:rPr lang="en-US" altLang="en-US"/>
              <a:pPr>
                <a:defRPr/>
              </a:pPr>
              <a:t>‹#›</a:t>
            </a:fld>
            <a:endParaRPr lang="en-US" altLang="en-US"/>
          </a:p>
        </p:txBody>
      </p:sp>
    </p:spTree>
    <p:extLst>
      <p:ext uri="{BB962C8B-B14F-4D97-AF65-F5344CB8AC3E}">
        <p14:creationId xmlns:p14="http://schemas.microsoft.com/office/powerpoint/2010/main" val="698830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3"/>
            <a:ext cx="10972800" cy="4525963"/>
          </a:xfrm>
        </p:spPr>
        <p:txBody>
          <a:bodyPr/>
          <a:lstStyle/>
          <a:p>
            <a:pPr lvl="0"/>
            <a:r>
              <a:rPr lang="en-US" noProof="0"/>
              <a:t>Click icon to add table</a:t>
            </a:r>
          </a:p>
        </p:txBody>
      </p:sp>
      <p:sp>
        <p:nvSpPr>
          <p:cNvPr id="4" name="Date Placeholder 3">
            <a:extLst>
              <a:ext uri="{FF2B5EF4-FFF2-40B4-BE49-F238E27FC236}">
                <a16:creationId xmlns:a16="http://schemas.microsoft.com/office/drawing/2014/main" id="{9DB396B0-BC84-4C50-ABCB-6E6BE8B831C9}"/>
              </a:ext>
            </a:extLst>
          </p:cNvPr>
          <p:cNvSpPr>
            <a:spLocks noGrp="1"/>
          </p:cNvSpPr>
          <p:nvPr>
            <p:ph type="dt" sz="half" idx="10"/>
          </p:nvPr>
        </p:nvSpPr>
        <p:spPr>
          <a:xfrm>
            <a:off x="609600" y="6245225"/>
            <a:ext cx="2844800" cy="476250"/>
          </a:xfr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D812BF10-7A01-413C-B901-ECD008F97E3B}"/>
              </a:ext>
            </a:extLst>
          </p:cNvPr>
          <p:cNvSpPr>
            <a:spLocks noGrp="1"/>
          </p:cNvSpPr>
          <p:nvPr>
            <p:ph type="ftr" sz="quarter" idx="11"/>
          </p:nvPr>
        </p:nvSpPr>
        <p:spPr>
          <a:xfrm>
            <a:off x="4165600" y="6245225"/>
            <a:ext cx="3860800" cy="476250"/>
          </a:xfr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8A02067-2221-443D-8437-83F99E7B9146}"/>
              </a:ext>
            </a:extLst>
          </p:cNvPr>
          <p:cNvSpPr>
            <a:spLocks noGrp="1"/>
          </p:cNvSpPr>
          <p:nvPr>
            <p:ph type="sldNum" sz="quarter" idx="12"/>
          </p:nvPr>
        </p:nvSpPr>
        <p:spPr>
          <a:xfrm>
            <a:off x="8737600" y="6245225"/>
            <a:ext cx="2844800" cy="476250"/>
          </a:xfrm>
          <a:prstGeom prst="rect">
            <a:avLst/>
          </a:prstGeom>
        </p:spPr>
        <p:txBody>
          <a:bodyPr/>
          <a:lstStyle>
            <a:lvl1pPr>
              <a:defRPr/>
            </a:lvl1pPr>
          </a:lstStyle>
          <a:p>
            <a:pPr>
              <a:defRPr/>
            </a:pPr>
            <a:fld id="{5AF10609-B588-4D47-97E7-2EF7FE5BCAB6}" type="slidenum">
              <a:rPr lang="en-US" altLang="en-US"/>
              <a:pPr>
                <a:defRPr/>
              </a:pPr>
              <a:t>‹#›</a:t>
            </a:fld>
            <a:endParaRPr lang="en-US" altLang="en-US"/>
          </a:p>
        </p:txBody>
      </p:sp>
    </p:spTree>
    <p:extLst>
      <p:ext uri="{BB962C8B-B14F-4D97-AF65-F5344CB8AC3E}">
        <p14:creationId xmlns:p14="http://schemas.microsoft.com/office/powerpoint/2010/main" val="1522385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theme" Target="../theme/theme2.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653C34-AABD-4AD7-823A-42B269E77F60}"/>
              </a:ext>
            </a:extLst>
          </p:cNvPr>
          <p:cNvSpPr/>
          <p:nvPr/>
        </p:nvSpPr>
        <p:spPr>
          <a:xfrm>
            <a:off x="0" y="6492878"/>
            <a:ext cx="12192000" cy="365125"/>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3" name="Oval 12">
            <a:extLst>
              <a:ext uri="{FF2B5EF4-FFF2-40B4-BE49-F238E27FC236}">
                <a16:creationId xmlns:a16="http://schemas.microsoft.com/office/drawing/2014/main" id="{4F367A28-731E-4200-8836-171A314E5EEA}"/>
              </a:ext>
            </a:extLst>
          </p:cNvPr>
          <p:cNvSpPr/>
          <p:nvPr/>
        </p:nvSpPr>
        <p:spPr>
          <a:xfrm>
            <a:off x="11029188" y="6422588"/>
            <a:ext cx="649224" cy="486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7" name="Rectangle 6">
            <a:extLst>
              <a:ext uri="{FF2B5EF4-FFF2-40B4-BE49-F238E27FC236}">
                <a16:creationId xmlns:a16="http://schemas.microsoft.com/office/drawing/2014/main" id="{A42EB89E-DF3E-4203-A407-7808165B9394}"/>
              </a:ext>
            </a:extLst>
          </p:cNvPr>
          <p:cNvSpPr/>
          <p:nvPr/>
        </p:nvSpPr>
        <p:spPr>
          <a:xfrm>
            <a:off x="0" y="3"/>
            <a:ext cx="12192000" cy="133324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8" name="Rectangle 7">
            <a:extLst>
              <a:ext uri="{FF2B5EF4-FFF2-40B4-BE49-F238E27FC236}">
                <a16:creationId xmlns:a16="http://schemas.microsoft.com/office/drawing/2014/main" id="{F5B5ACCE-218F-4214-ADBB-D38259C73B33}"/>
              </a:ext>
            </a:extLst>
          </p:cNvPr>
          <p:cNvSpPr/>
          <p:nvPr/>
        </p:nvSpPr>
        <p:spPr>
          <a:xfrm>
            <a:off x="838202" y="1256392"/>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Placeholder 1"/>
          <p:cNvSpPr>
            <a:spLocks noGrp="1"/>
          </p:cNvSpPr>
          <p:nvPr>
            <p:ph type="title"/>
          </p:nvPr>
        </p:nvSpPr>
        <p:spPr>
          <a:xfrm>
            <a:off x="838200" y="3"/>
            <a:ext cx="10515600" cy="1250113"/>
          </a:xfrm>
          <a:prstGeom prst="rect">
            <a:avLst/>
          </a:prstGeom>
        </p:spPr>
        <p:txBody>
          <a:bodyPr vert="horz" lIns="0" tIns="45720" rIns="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499619"/>
            <a:ext cx="10515600" cy="4677347"/>
          </a:xfrm>
          <a:prstGeom prst="rect">
            <a:avLst/>
          </a:prstGeom>
        </p:spPr>
        <p:txBody>
          <a:bodyPr vert="horz" lIns="0" tIns="45720" rIns="0" bIns="45720" rtlCol="0" anchor="ctr"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a:extLst>
              <a:ext uri="{FF2B5EF4-FFF2-40B4-BE49-F238E27FC236}">
                <a16:creationId xmlns:a16="http://schemas.microsoft.com/office/drawing/2014/main" id="{560C714A-249C-41D7-970C-67F6406175E9}"/>
              </a:ext>
            </a:extLst>
          </p:cNvPr>
          <p:cNvSpPr/>
          <p:nvPr/>
        </p:nvSpPr>
        <p:spPr>
          <a:xfrm>
            <a:off x="0" y="6492878"/>
            <a:ext cx="1304544" cy="365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p>
        </p:txBody>
      </p:sp>
      <p:sp>
        <p:nvSpPr>
          <p:cNvPr id="12" name="Flowchart: Off-page Connector 11">
            <a:extLst>
              <a:ext uri="{FF2B5EF4-FFF2-40B4-BE49-F238E27FC236}">
                <a16:creationId xmlns:a16="http://schemas.microsoft.com/office/drawing/2014/main" id="{157E2B64-E876-4ABF-9899-A44F3825016A}"/>
              </a:ext>
            </a:extLst>
          </p:cNvPr>
          <p:cNvSpPr/>
          <p:nvPr/>
        </p:nvSpPr>
        <p:spPr>
          <a:xfrm rot="16200000">
            <a:off x="884238" y="6267009"/>
            <a:ext cx="365125" cy="816863"/>
          </a:xfrm>
          <a:prstGeom prst="flowChartOffpage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a:p>
        </p:txBody>
      </p:sp>
      <p:pic>
        <p:nvPicPr>
          <p:cNvPr id="23" name="Picture 22">
            <a:extLst>
              <a:ext uri="{FF2B5EF4-FFF2-40B4-BE49-F238E27FC236}">
                <a16:creationId xmlns:a16="http://schemas.microsoft.com/office/drawing/2014/main" id="{BD2A3A71-8E72-4CDD-A71B-325A886459B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70687" y="6508675"/>
            <a:ext cx="963173" cy="333531"/>
          </a:xfrm>
          <a:prstGeom prst="rect">
            <a:avLst/>
          </a:prstGeom>
        </p:spPr>
      </p:pic>
      <p:sp>
        <p:nvSpPr>
          <p:cNvPr id="14" name="TextBox 13"/>
          <p:cNvSpPr txBox="1"/>
          <p:nvPr/>
        </p:nvSpPr>
        <p:spPr>
          <a:xfrm>
            <a:off x="1863049" y="6508675"/>
            <a:ext cx="8783673" cy="190501"/>
          </a:xfrm>
          <a:prstGeom prst="rect">
            <a:avLst/>
          </a:prstGeom>
          <a:noFill/>
        </p:spPr>
        <p:txBody>
          <a:bodyPr wrap="square" rtlCol="0">
            <a:spAutoFit/>
          </a:bodyPr>
          <a:lstStyle/>
          <a:p>
            <a:pPr algn="ctr"/>
            <a:r>
              <a:rPr lang="en-US" sz="638" dirty="0">
                <a:solidFill>
                  <a:schemeClr val="bg1"/>
                </a:solidFill>
                <a:latin typeface="Open Sans" panose="020B0606030504020204" pitchFamily="34" charset="0"/>
                <a:ea typeface="Open Sans" panose="020B0606030504020204" pitchFamily="34" charset="0"/>
                <a:cs typeface="Open Sans" panose="020B0606030504020204" pitchFamily="34" charset="0"/>
              </a:rPr>
              <a:t>© Copyright </a:t>
            </a:r>
            <a:r>
              <a:rPr lang="en-US" sz="638"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DecisionPro</a:t>
            </a:r>
            <a:r>
              <a:rPr lang="en-US" sz="638" dirty="0">
                <a:solidFill>
                  <a:schemeClr val="bg1"/>
                </a:solidFill>
                <a:latin typeface="Open Sans" panose="020B0606030504020204" pitchFamily="34" charset="0"/>
                <a:ea typeface="Open Sans" panose="020B0606030504020204" pitchFamily="34" charset="0"/>
                <a:cs typeface="Open Sans" panose="020B0606030504020204" pitchFamily="34" charset="0"/>
              </a:rPr>
              <a:t>, Inc.  2018. Commercial distribution and any publication is not authorized. Copying and distribution for non-commercial educational purposes only is authorized if this notice appears on every copy.</a:t>
            </a:r>
            <a:endParaRPr lang="en-US" sz="638" dirty="0"/>
          </a:p>
        </p:txBody>
      </p:sp>
      <p:sp>
        <p:nvSpPr>
          <p:cNvPr id="15" name="TextBox 14"/>
          <p:cNvSpPr txBox="1"/>
          <p:nvPr/>
        </p:nvSpPr>
        <p:spPr>
          <a:xfrm>
            <a:off x="10872204" y="6493419"/>
            <a:ext cx="949929" cy="300082"/>
          </a:xfrm>
          <a:prstGeom prst="rect">
            <a:avLst/>
          </a:prstGeom>
          <a:noFill/>
        </p:spPr>
        <p:txBody>
          <a:bodyPr wrap="square" rtlCol="0">
            <a:spAutoFit/>
          </a:bodyPr>
          <a:lstStyle/>
          <a:p>
            <a:pPr algn="ctr"/>
            <a:fld id="{2783B6E3-2714-45B0-B6CF-89FDCAB614E8}" type="slidenum">
              <a:rPr lang="en-US" sz="1350" smtClean="0">
                <a:latin typeface="Open Sans" panose="020B0606030504020204" pitchFamily="34" charset="0"/>
                <a:ea typeface="Open Sans" panose="020B0606030504020204" pitchFamily="34" charset="0"/>
                <a:cs typeface="Open Sans" panose="020B0606030504020204" pitchFamily="34" charset="0"/>
              </a:rPr>
              <a:pPr algn="ctr"/>
              <a:t>‹#›</a:t>
            </a:fld>
            <a:endParaRPr lang="en-US" sz="135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4E6E1847-5007-4E73-B243-8D33BBE56F62}"/>
              </a:ext>
            </a:extLst>
          </p:cNvPr>
          <p:cNvSpPr txBox="1"/>
          <p:nvPr userDrawn="1"/>
        </p:nvSpPr>
        <p:spPr>
          <a:xfrm>
            <a:off x="2095927" y="6498942"/>
            <a:ext cx="8178228" cy="338554"/>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t>© Copyright </a:t>
            </a:r>
            <a:r>
              <a:rPr lang="en-US" sz="8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DecisionPro</a:t>
            </a:r>
            <a:r>
              <a:rPr lang="en-US" sz="800" dirty="0">
                <a:solidFill>
                  <a:schemeClr val="bg1"/>
                </a:solidFill>
                <a:latin typeface="Open Sans" panose="020B0606030504020204" pitchFamily="34" charset="0"/>
                <a:ea typeface="Open Sans" panose="020B0606030504020204" pitchFamily="34" charset="0"/>
                <a:cs typeface="Open Sans" panose="020B0606030504020204" pitchFamily="34" charset="0"/>
              </a:rPr>
              <a:t>, Inc.  2018. Commercial distribution and any publication is not authorized. Copying and distribution for non-commercial educational purposes only is authorized if this notice appears on every copy.</a:t>
            </a:r>
            <a:endParaRPr lang="en-US" sz="800" dirty="0"/>
          </a:p>
        </p:txBody>
      </p:sp>
    </p:spTree>
    <p:extLst>
      <p:ext uri="{BB962C8B-B14F-4D97-AF65-F5344CB8AC3E}">
        <p14:creationId xmlns:p14="http://schemas.microsoft.com/office/powerpoint/2010/main" val="394227475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80" r:id="rId9"/>
  </p:sldLayoutIdLst>
  <p:txStyles>
    <p:titleStyle>
      <a:lvl1pPr algn="l" defTabSz="685800" rtl="0" eaLnBrk="1" latinLnBrk="0" hangingPunct="1">
        <a:lnSpc>
          <a:spcPct val="90000"/>
        </a:lnSpc>
        <a:spcBef>
          <a:spcPct val="0"/>
        </a:spcBef>
        <a:buNone/>
        <a:defRPr sz="27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781B8B7-71CC-4955-849C-2361320CB65B}"/>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1" hangingPunct="1">
              <a:defRPr sz="1050">
                <a:latin typeface="Times New Roman" panose="02020603050405020304" pitchFamily="18" charset="0"/>
                <a:ea typeface="PMingLiU" panose="02020500000000000000" pitchFamily="18" charset="-120"/>
              </a:defRPr>
            </a:lvl1pPr>
          </a:lstStyle>
          <a:p>
            <a:pPr>
              <a:defRPr/>
            </a:pPr>
            <a:fld id="{143C99B1-0FF4-48A1-A9BE-F011335527CD}" type="datetimeFigureOut">
              <a:rPr lang="en-US" altLang="en-US"/>
              <a:pPr>
                <a:defRPr/>
              </a:pPr>
              <a:t>4/18/2022</a:t>
            </a:fld>
            <a:endParaRPr lang="en-US" altLang="en-US"/>
          </a:p>
        </p:txBody>
      </p:sp>
      <p:sp>
        <p:nvSpPr>
          <p:cNvPr id="1027" name="Rectangle 3">
            <a:extLst>
              <a:ext uri="{FF2B5EF4-FFF2-40B4-BE49-F238E27FC236}">
                <a16:creationId xmlns:a16="http://schemas.microsoft.com/office/drawing/2014/main" id="{94A46681-CCE9-415E-A360-20EB8C4061CD}"/>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1" hangingPunct="1">
              <a:defRPr sz="1050">
                <a:latin typeface="Times New Roman" panose="02020603050405020304" pitchFamily="18" charset="0"/>
                <a:ea typeface="PMingLiU" panose="02020500000000000000" pitchFamily="18" charset="-120"/>
              </a:defRPr>
            </a:lvl1pPr>
          </a:lstStyle>
          <a:p>
            <a:pPr>
              <a:defRPr/>
            </a:pPr>
            <a:endParaRPr lang="en-US" altLang="en-US"/>
          </a:p>
        </p:txBody>
      </p:sp>
      <p:sp>
        <p:nvSpPr>
          <p:cNvPr id="1029" name="Rectangle 5">
            <a:extLst>
              <a:ext uri="{FF2B5EF4-FFF2-40B4-BE49-F238E27FC236}">
                <a16:creationId xmlns:a16="http://schemas.microsoft.com/office/drawing/2014/main" id="{5BC0CB09-F2A1-4D1B-A945-DBEC00887FB3}"/>
              </a:ext>
            </a:extLst>
          </p:cNvPr>
          <p:cNvSpPr>
            <a:spLocks noGrp="1" noChangeArrowheads="1"/>
          </p:cNvSpPr>
          <p:nvPr>
            <p:ph type="title"/>
          </p:nvPr>
        </p:nvSpPr>
        <p:spPr bwMode="auto">
          <a:xfrm>
            <a:off x="0" y="0"/>
            <a:ext cx="1198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zh-TW"/>
              <a:t>Slide Title</a:t>
            </a:r>
          </a:p>
        </p:txBody>
      </p:sp>
      <p:sp>
        <p:nvSpPr>
          <p:cNvPr id="1030" name="Rectangle 6">
            <a:extLst>
              <a:ext uri="{FF2B5EF4-FFF2-40B4-BE49-F238E27FC236}">
                <a16:creationId xmlns:a16="http://schemas.microsoft.com/office/drawing/2014/main" id="{EF347B4C-2A6D-43BC-9C40-7196489B00C4}"/>
              </a:ext>
            </a:extLst>
          </p:cNvPr>
          <p:cNvSpPr>
            <a:spLocks noGrp="1" noChangeArrowheads="1"/>
          </p:cNvSpPr>
          <p:nvPr>
            <p:ph type="body" idx="1"/>
          </p:nvPr>
        </p:nvSpPr>
        <p:spPr bwMode="auto">
          <a:xfrm>
            <a:off x="304800" y="685800"/>
            <a:ext cx="11480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zh-TW"/>
              <a:t>Body Text</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31" name="Line 7">
            <a:extLst>
              <a:ext uri="{FF2B5EF4-FFF2-40B4-BE49-F238E27FC236}">
                <a16:creationId xmlns:a16="http://schemas.microsoft.com/office/drawing/2014/main" id="{50CD4DBB-9333-4B9E-992C-28B92F5DCCF3}"/>
              </a:ext>
            </a:extLst>
          </p:cNvPr>
          <p:cNvSpPr>
            <a:spLocks noChangeShapeType="1"/>
          </p:cNvSpPr>
          <p:nvPr/>
        </p:nvSpPr>
        <p:spPr bwMode="auto">
          <a:xfrm>
            <a:off x="304800" y="533400"/>
            <a:ext cx="1168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sz="1350"/>
          </a:p>
        </p:txBody>
      </p:sp>
      <p:sp>
        <p:nvSpPr>
          <p:cNvPr id="1032" name="Rectangle 8">
            <a:extLst>
              <a:ext uri="{FF2B5EF4-FFF2-40B4-BE49-F238E27FC236}">
                <a16:creationId xmlns:a16="http://schemas.microsoft.com/office/drawing/2014/main" id="{9D9F49DD-234D-41AE-A0A9-A8685CABE391}"/>
              </a:ext>
            </a:extLst>
          </p:cNvPr>
          <p:cNvSpPr>
            <a:spLocks noChangeArrowheads="1"/>
          </p:cNvSpPr>
          <p:nvPr/>
        </p:nvSpPr>
        <p:spPr bwMode="auto">
          <a:xfrm>
            <a:off x="8432800" y="6530117"/>
            <a:ext cx="3759200" cy="277482"/>
          </a:xfrm>
          <a:prstGeom prst="rect">
            <a:avLst/>
          </a:prstGeom>
          <a:noFill/>
          <a:ln>
            <a:noFill/>
          </a:ln>
        </p:spPr>
        <p:txBody>
          <a:bodyPr wrap="square" lIns="69056" tIns="34529" rIns="69056" bIns="3452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altLang="zh-TW" sz="1350" dirty="0">
                <a:ea typeface="PMingLiU" panose="02020500000000000000" pitchFamily="18" charset="-120"/>
              </a:rPr>
              <a:t>Digital Marketing - </a:t>
            </a:r>
            <a:fld id="{07E15D0E-98F2-4382-88EB-39E48404898F}" type="slidenum">
              <a:rPr lang="en-US" altLang="zh-TW" sz="1350" smtClean="0">
                <a:ea typeface="PMingLiU" panose="02020500000000000000" pitchFamily="18" charset="-120"/>
              </a:rPr>
              <a:pPr eaLnBrk="1" hangingPunct="1">
                <a:defRPr/>
              </a:pPr>
              <a:t>‹#›</a:t>
            </a:fld>
            <a:endParaRPr lang="en-US" altLang="zh-TW" sz="1350" dirty="0">
              <a:ea typeface="PMingLiU" panose="02020500000000000000" pitchFamily="18" charset="-120"/>
            </a:endParaRPr>
          </a:p>
        </p:txBody>
      </p:sp>
      <p:sp>
        <p:nvSpPr>
          <p:cNvPr id="1033" name="Rectangle 9">
            <a:extLst>
              <a:ext uri="{FF2B5EF4-FFF2-40B4-BE49-F238E27FC236}">
                <a16:creationId xmlns:a16="http://schemas.microsoft.com/office/drawing/2014/main" id="{205BEAE0-95C3-4009-AA39-303BACAC4902}"/>
              </a:ext>
            </a:extLst>
          </p:cNvPr>
          <p:cNvSpPr>
            <a:spLocks noChangeArrowheads="1"/>
          </p:cNvSpPr>
          <p:nvPr/>
        </p:nvSpPr>
        <p:spPr bwMode="auto">
          <a:xfrm>
            <a:off x="203201" y="6553201"/>
            <a:ext cx="4151313" cy="231315"/>
          </a:xfrm>
          <a:prstGeom prst="rect">
            <a:avLst/>
          </a:prstGeom>
          <a:noFill/>
          <a:ln>
            <a:noFill/>
          </a:ln>
        </p:spPr>
        <p:txBody>
          <a:bodyPr lIns="69056" tIns="34529" rIns="69056" bIns="34529">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Char char="©"/>
              <a:defRPr/>
            </a:pPr>
            <a:r>
              <a:rPr lang="zh-TW" altLang="en-US" sz="1050" dirty="0">
                <a:ea typeface="新細明體" panose="02020500000000000000" pitchFamily="18" charset="-120"/>
              </a:rPr>
              <a:t> </a:t>
            </a:r>
            <a:r>
              <a:rPr lang="en-US" altLang="zh-TW" sz="1050" dirty="0">
                <a:ea typeface="新細明體" panose="02020500000000000000" pitchFamily="18" charset="-120"/>
              </a:rPr>
              <a:t>Minder Chen,  2022</a:t>
            </a:r>
          </a:p>
        </p:txBody>
      </p:sp>
    </p:spTree>
    <p:extLst>
      <p:ext uri="{BB962C8B-B14F-4D97-AF65-F5344CB8AC3E}">
        <p14:creationId xmlns:p14="http://schemas.microsoft.com/office/powerpoint/2010/main" val="177893802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Lst>
  <p:txStyles>
    <p:titleStyle>
      <a:lvl1pPr algn="ctr" rtl="0" eaLnBrk="1" fontAlgn="base" hangingPunct="1">
        <a:lnSpc>
          <a:spcPct val="90000"/>
        </a:lnSpc>
        <a:spcBef>
          <a:spcPct val="0"/>
        </a:spcBef>
        <a:spcAft>
          <a:spcPct val="0"/>
        </a:spcAft>
        <a:defRPr sz="2400" b="1" i="1">
          <a:solidFill>
            <a:schemeClr val="tx2"/>
          </a:solidFill>
          <a:latin typeface="+mj-lt"/>
          <a:ea typeface="+mj-ea"/>
          <a:cs typeface="+mj-cs"/>
        </a:defRPr>
      </a:lvl1pPr>
      <a:lvl2pPr algn="ctr" rtl="0" eaLnBrk="1" fontAlgn="base" hangingPunct="1">
        <a:lnSpc>
          <a:spcPct val="90000"/>
        </a:lnSpc>
        <a:spcBef>
          <a:spcPct val="0"/>
        </a:spcBef>
        <a:spcAft>
          <a:spcPct val="0"/>
        </a:spcAft>
        <a:defRPr sz="2400" b="1" i="1">
          <a:solidFill>
            <a:schemeClr val="tx2"/>
          </a:solidFill>
          <a:latin typeface="Arial" pitchFamily="34" charset="0"/>
        </a:defRPr>
      </a:lvl2pPr>
      <a:lvl3pPr algn="ctr" rtl="0" eaLnBrk="1" fontAlgn="base" hangingPunct="1">
        <a:lnSpc>
          <a:spcPct val="90000"/>
        </a:lnSpc>
        <a:spcBef>
          <a:spcPct val="0"/>
        </a:spcBef>
        <a:spcAft>
          <a:spcPct val="0"/>
        </a:spcAft>
        <a:defRPr sz="2400" b="1" i="1">
          <a:solidFill>
            <a:schemeClr val="tx2"/>
          </a:solidFill>
          <a:latin typeface="Arial" pitchFamily="34" charset="0"/>
        </a:defRPr>
      </a:lvl3pPr>
      <a:lvl4pPr algn="ctr" rtl="0" eaLnBrk="1" fontAlgn="base" hangingPunct="1">
        <a:lnSpc>
          <a:spcPct val="90000"/>
        </a:lnSpc>
        <a:spcBef>
          <a:spcPct val="0"/>
        </a:spcBef>
        <a:spcAft>
          <a:spcPct val="0"/>
        </a:spcAft>
        <a:defRPr sz="2400" b="1" i="1">
          <a:solidFill>
            <a:schemeClr val="tx2"/>
          </a:solidFill>
          <a:latin typeface="Arial" pitchFamily="34" charset="0"/>
        </a:defRPr>
      </a:lvl4pPr>
      <a:lvl5pPr algn="ctr" rtl="0" eaLnBrk="1" fontAlgn="base" hangingPunct="1">
        <a:lnSpc>
          <a:spcPct val="90000"/>
        </a:lnSpc>
        <a:spcBef>
          <a:spcPct val="0"/>
        </a:spcBef>
        <a:spcAft>
          <a:spcPct val="0"/>
        </a:spcAft>
        <a:defRPr sz="2400" b="1" i="1">
          <a:solidFill>
            <a:schemeClr val="tx2"/>
          </a:solidFill>
          <a:latin typeface="Arial" pitchFamily="34" charset="0"/>
        </a:defRPr>
      </a:lvl5pPr>
      <a:lvl6pPr marL="342900" algn="ctr" rtl="0" eaLnBrk="1" fontAlgn="base" hangingPunct="1">
        <a:lnSpc>
          <a:spcPct val="90000"/>
        </a:lnSpc>
        <a:spcBef>
          <a:spcPct val="0"/>
        </a:spcBef>
        <a:spcAft>
          <a:spcPct val="0"/>
        </a:spcAft>
        <a:defRPr sz="2400" b="1" i="1">
          <a:solidFill>
            <a:schemeClr val="tx2"/>
          </a:solidFill>
          <a:latin typeface="Arial" pitchFamily="34" charset="0"/>
        </a:defRPr>
      </a:lvl6pPr>
      <a:lvl7pPr marL="685800" algn="ctr" rtl="0" eaLnBrk="1" fontAlgn="base" hangingPunct="1">
        <a:lnSpc>
          <a:spcPct val="90000"/>
        </a:lnSpc>
        <a:spcBef>
          <a:spcPct val="0"/>
        </a:spcBef>
        <a:spcAft>
          <a:spcPct val="0"/>
        </a:spcAft>
        <a:defRPr sz="2400" b="1" i="1">
          <a:solidFill>
            <a:schemeClr val="tx2"/>
          </a:solidFill>
          <a:latin typeface="Arial" pitchFamily="34" charset="0"/>
        </a:defRPr>
      </a:lvl7pPr>
      <a:lvl8pPr marL="1028700" algn="ctr" rtl="0" eaLnBrk="1" fontAlgn="base" hangingPunct="1">
        <a:lnSpc>
          <a:spcPct val="90000"/>
        </a:lnSpc>
        <a:spcBef>
          <a:spcPct val="0"/>
        </a:spcBef>
        <a:spcAft>
          <a:spcPct val="0"/>
        </a:spcAft>
        <a:defRPr sz="2400" b="1" i="1">
          <a:solidFill>
            <a:schemeClr val="tx2"/>
          </a:solidFill>
          <a:latin typeface="Arial" pitchFamily="34" charset="0"/>
        </a:defRPr>
      </a:lvl8pPr>
      <a:lvl9pPr marL="1371600" algn="ctr" rtl="0" eaLnBrk="1" fontAlgn="base" hangingPunct="1">
        <a:lnSpc>
          <a:spcPct val="90000"/>
        </a:lnSpc>
        <a:spcBef>
          <a:spcPct val="0"/>
        </a:spcBef>
        <a:spcAft>
          <a:spcPct val="0"/>
        </a:spcAft>
        <a:defRPr sz="2400" b="1" i="1">
          <a:solidFill>
            <a:schemeClr val="tx2"/>
          </a:solidFill>
          <a:latin typeface="Arial" pitchFamily="34" charset="0"/>
        </a:defRPr>
      </a:lvl9pPr>
    </p:titleStyle>
    <p:bodyStyle>
      <a:lvl1pPr marL="214313" indent="-214313" algn="l" rtl="0" eaLnBrk="1" fontAlgn="base" hangingPunct="1">
        <a:lnSpc>
          <a:spcPct val="90000"/>
        </a:lnSpc>
        <a:spcBef>
          <a:spcPct val="30000"/>
        </a:spcBef>
        <a:spcAft>
          <a:spcPct val="0"/>
        </a:spcAft>
        <a:buSzPct val="100000"/>
        <a:buChar char="•"/>
        <a:defRPr sz="2100" b="1">
          <a:solidFill>
            <a:schemeClr val="tx1"/>
          </a:solidFill>
          <a:latin typeface="+mn-lt"/>
          <a:ea typeface="+mn-ea"/>
          <a:cs typeface="+mn-cs"/>
        </a:defRPr>
      </a:lvl1pPr>
      <a:lvl2pPr marL="642938" indent="-300038" algn="l" rtl="0" eaLnBrk="1" fontAlgn="base" hangingPunct="1">
        <a:lnSpc>
          <a:spcPct val="90000"/>
        </a:lnSpc>
        <a:spcBef>
          <a:spcPct val="30000"/>
        </a:spcBef>
        <a:spcAft>
          <a:spcPct val="0"/>
        </a:spcAft>
        <a:buSzPct val="100000"/>
        <a:buChar char="–"/>
        <a:defRPr sz="1800" b="1">
          <a:solidFill>
            <a:schemeClr val="tx1"/>
          </a:solidFill>
          <a:latin typeface="+mn-lt"/>
        </a:defRPr>
      </a:lvl2pPr>
      <a:lvl3pPr marL="900113" indent="-171450" algn="l" rtl="0" eaLnBrk="1" fontAlgn="base" hangingPunct="1">
        <a:lnSpc>
          <a:spcPct val="90000"/>
        </a:lnSpc>
        <a:spcBef>
          <a:spcPct val="30000"/>
        </a:spcBef>
        <a:spcAft>
          <a:spcPct val="0"/>
        </a:spcAft>
        <a:buSzPct val="100000"/>
        <a:buChar char="»"/>
        <a:defRPr sz="1500" b="1">
          <a:solidFill>
            <a:schemeClr val="tx1"/>
          </a:solidFill>
          <a:latin typeface="+mn-lt"/>
        </a:defRPr>
      </a:lvl3pPr>
      <a:lvl4pPr marL="1157288" indent="-128588" algn="l" rtl="0" eaLnBrk="1" fontAlgn="base" hangingPunct="1">
        <a:lnSpc>
          <a:spcPct val="90000"/>
        </a:lnSpc>
        <a:spcBef>
          <a:spcPct val="30000"/>
        </a:spcBef>
        <a:spcAft>
          <a:spcPct val="0"/>
        </a:spcAft>
        <a:buSzPct val="100000"/>
        <a:buChar char="•"/>
        <a:defRPr sz="1200" b="1">
          <a:solidFill>
            <a:schemeClr val="tx1"/>
          </a:solidFill>
          <a:latin typeface="+mn-lt"/>
        </a:defRPr>
      </a:lvl4pPr>
      <a:lvl5pPr marL="1500188" indent="-128588" algn="l" rtl="0" eaLnBrk="1" fontAlgn="base" hangingPunct="1">
        <a:lnSpc>
          <a:spcPct val="90000"/>
        </a:lnSpc>
        <a:spcBef>
          <a:spcPct val="30000"/>
        </a:spcBef>
        <a:spcAft>
          <a:spcPct val="0"/>
        </a:spcAft>
        <a:buSzPct val="100000"/>
        <a:buChar char="–"/>
        <a:defRPr sz="1200" b="1">
          <a:solidFill>
            <a:schemeClr val="tx1"/>
          </a:solidFill>
          <a:latin typeface="+mn-lt"/>
        </a:defRPr>
      </a:lvl5pPr>
      <a:lvl6pPr marL="1843088" indent="-128588" algn="l" rtl="0" eaLnBrk="1" fontAlgn="base" hangingPunct="1">
        <a:lnSpc>
          <a:spcPct val="90000"/>
        </a:lnSpc>
        <a:spcBef>
          <a:spcPct val="30000"/>
        </a:spcBef>
        <a:spcAft>
          <a:spcPct val="0"/>
        </a:spcAft>
        <a:buSzPct val="100000"/>
        <a:buChar char="–"/>
        <a:defRPr sz="1200" b="1">
          <a:solidFill>
            <a:schemeClr val="tx1"/>
          </a:solidFill>
          <a:latin typeface="+mn-lt"/>
        </a:defRPr>
      </a:lvl6pPr>
      <a:lvl7pPr marL="2185988" indent="-128588" algn="l" rtl="0" eaLnBrk="1" fontAlgn="base" hangingPunct="1">
        <a:lnSpc>
          <a:spcPct val="90000"/>
        </a:lnSpc>
        <a:spcBef>
          <a:spcPct val="30000"/>
        </a:spcBef>
        <a:spcAft>
          <a:spcPct val="0"/>
        </a:spcAft>
        <a:buSzPct val="100000"/>
        <a:buChar char="–"/>
        <a:defRPr sz="1200" b="1">
          <a:solidFill>
            <a:schemeClr val="tx1"/>
          </a:solidFill>
          <a:latin typeface="+mn-lt"/>
        </a:defRPr>
      </a:lvl7pPr>
      <a:lvl8pPr marL="2528888" indent="-128588" algn="l" rtl="0" eaLnBrk="1" fontAlgn="base" hangingPunct="1">
        <a:lnSpc>
          <a:spcPct val="90000"/>
        </a:lnSpc>
        <a:spcBef>
          <a:spcPct val="30000"/>
        </a:spcBef>
        <a:spcAft>
          <a:spcPct val="0"/>
        </a:spcAft>
        <a:buSzPct val="100000"/>
        <a:buChar char="–"/>
        <a:defRPr sz="1200" b="1">
          <a:solidFill>
            <a:schemeClr val="tx1"/>
          </a:solidFill>
          <a:latin typeface="+mn-lt"/>
        </a:defRPr>
      </a:lvl8pPr>
      <a:lvl9pPr marL="2871788" indent="-128588" algn="l" rtl="0" eaLnBrk="1" fontAlgn="base" hangingPunct="1">
        <a:lnSpc>
          <a:spcPct val="90000"/>
        </a:lnSpc>
        <a:spcBef>
          <a:spcPct val="30000"/>
        </a:spcBef>
        <a:spcAft>
          <a:spcPct val="0"/>
        </a:spcAft>
        <a:buSzPct val="100000"/>
        <a:buChar char="–"/>
        <a:defRPr sz="1200" b="1">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hyperlink" Target="https://www.smartinsights.com/wp-content/themes/smartinsights/images/smart/digital-marketing-plan-template-smart-insights.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coolerinsights.com/2016/09/how-to-optimize-your-digital-marketing-funnel/" TargetMode="External"/><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coolerinsights.com/2016/09/how-to-optimize-your-digital-marketing-funnel/"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www.google.com/trends"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16.png"/><Relationship Id="rId3" Type="http://schemas.openxmlformats.org/officeDocument/2006/relationships/notesSlide" Target="../notesSlides/notesSlide9.xml"/><Relationship Id="rId7" Type="http://schemas.openxmlformats.org/officeDocument/2006/relationships/image" Target="../media/image13.png"/><Relationship Id="rId12" Type="http://schemas.openxmlformats.org/officeDocument/2006/relationships/oleObject" Target="../embeddings/oleObject5.bin"/><Relationship Id="rId2" Type="http://schemas.openxmlformats.org/officeDocument/2006/relationships/slideLayout" Target="../slideLayouts/slideLayout3.xml"/><Relationship Id="rId16" Type="http://schemas.openxmlformats.org/officeDocument/2006/relationships/image" Target="../media/image18.png"/><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5.png"/><Relationship Id="rId5" Type="http://schemas.openxmlformats.org/officeDocument/2006/relationships/image" Target="../media/image12.png"/><Relationship Id="rId15" Type="http://schemas.openxmlformats.org/officeDocument/2006/relationships/image" Target="../media/image17.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14.png"/><Relationship Id="rId14" Type="http://schemas.openxmlformats.org/officeDocument/2006/relationships/oleObject" Target="../embeddings/oleObject6.bin"/></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hyperlink" Target="http://www.comscore.com/Insights/Rankings"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www.comscore.com/Insights/Rankings"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s://www.smartinsights.com/ecommerce/ecommerce-strategy/social-commerce-trends/?utm_source=enews&amp;utm_medium=email&amp;utm_campaign=enews_date_January_24th_2022_Monday&amp;utm_content=basic_expert_business/" TargetMode="External"/><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youtube.com/watch?v=mZconLBGeqM" TargetMode="Externa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a:t>Digital Marketing </a:t>
            </a:r>
            <a:br>
              <a:rPr lang="en-US" dirty="0"/>
            </a:br>
            <a:r>
              <a:rPr lang="en-US" dirty="0"/>
              <a:t>and Search Advertising</a:t>
            </a:r>
          </a:p>
        </p:txBody>
      </p:sp>
      <p:sp>
        <p:nvSpPr>
          <p:cNvPr id="5" name="Subtitle 4"/>
          <p:cNvSpPr>
            <a:spLocks noGrp="1"/>
          </p:cNvSpPr>
          <p:nvPr>
            <p:ph type="subTitle" idx="1"/>
          </p:nvPr>
        </p:nvSpPr>
        <p:spPr/>
        <p:txBody>
          <a:bodyPr>
            <a:normAutofit/>
          </a:bodyPr>
          <a:lstStyle/>
          <a:p>
            <a:r>
              <a:rPr lang="en-US" sz="3600" dirty="0"/>
              <a:t>Digital marketing</a:t>
            </a:r>
          </a:p>
          <a:p>
            <a:r>
              <a:rPr lang="en-US" sz="3600" dirty="0"/>
              <a:t>Search Analysis</a:t>
            </a:r>
          </a:p>
          <a:p>
            <a:r>
              <a:rPr lang="en-US" sz="3600" dirty="0"/>
              <a:t>Panel data analysis</a:t>
            </a:r>
          </a:p>
        </p:txBody>
      </p:sp>
      <p:pic>
        <p:nvPicPr>
          <p:cNvPr id="7" name="Picture Placeholder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574770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p:txBody>
          <a:bodyPr/>
          <a:lstStyle/>
          <a:p>
            <a:endParaRPr lang="en-US" dirty="0"/>
          </a:p>
        </p:txBody>
      </p:sp>
      <p:sp>
        <p:nvSpPr>
          <p:cNvPr id="5" name="Title 4"/>
          <p:cNvSpPr>
            <a:spLocks noGrp="1"/>
          </p:cNvSpPr>
          <p:nvPr>
            <p:ph type="title"/>
          </p:nvPr>
        </p:nvSpPr>
        <p:spPr/>
        <p:txBody>
          <a:bodyPr/>
          <a:lstStyle/>
          <a:p>
            <a:r>
              <a:rPr lang="en-US" dirty="0"/>
              <a:t>Online Technologies and the</a:t>
            </a:r>
            <a:br>
              <a:rPr lang="en-US" dirty="0"/>
            </a:br>
            <a:r>
              <a:rPr lang="en-US" dirty="0"/>
              <a:t>Transformation of Marketing</a:t>
            </a:r>
          </a:p>
        </p:txBody>
      </p:sp>
    </p:spTree>
    <p:extLst>
      <p:ext uri="{BB962C8B-B14F-4D97-AF65-F5344CB8AC3E}">
        <p14:creationId xmlns:p14="http://schemas.microsoft.com/office/powerpoint/2010/main" val="2252193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A23ABB15-9B81-42A3-B185-88F992F4902D}"/>
              </a:ext>
            </a:extLst>
          </p:cNvPr>
          <p:cNvSpPr>
            <a:spLocks noGrp="1" noChangeArrowheads="1"/>
          </p:cNvSpPr>
          <p:nvPr>
            <p:ph type="title"/>
          </p:nvPr>
        </p:nvSpPr>
        <p:spPr/>
        <p:txBody>
          <a:bodyPr/>
          <a:lstStyle/>
          <a:p>
            <a:pPr eaLnBrk="1" hangingPunct="1"/>
            <a:r>
              <a:rPr lang="en-US" altLang="en-US" sz="3600" dirty="0">
                <a:cs typeface="Arial" panose="020B0604020202020204" pitchFamily="34" charset="0"/>
              </a:rPr>
              <a:t>Key Internet/Digital Marketing Strategies</a:t>
            </a:r>
          </a:p>
        </p:txBody>
      </p:sp>
      <p:sp>
        <p:nvSpPr>
          <p:cNvPr id="33795" name="Rectangle 3">
            <a:extLst>
              <a:ext uri="{FF2B5EF4-FFF2-40B4-BE49-F238E27FC236}">
                <a16:creationId xmlns:a16="http://schemas.microsoft.com/office/drawing/2014/main" id="{582218A7-FF9E-4D2A-8790-41143C20D932}"/>
              </a:ext>
            </a:extLst>
          </p:cNvPr>
          <p:cNvSpPr>
            <a:spLocks noGrp="1" noChangeArrowheads="1"/>
          </p:cNvSpPr>
          <p:nvPr>
            <p:ph idx="1"/>
          </p:nvPr>
        </p:nvSpPr>
        <p:spPr>
          <a:xfrm>
            <a:off x="838200" y="1499619"/>
            <a:ext cx="10515600" cy="4828253"/>
          </a:xfrm>
        </p:spPr>
        <p:txBody>
          <a:bodyPr anchor="t"/>
          <a:lstStyle/>
          <a:p>
            <a:pPr eaLnBrk="1" hangingPunct="1"/>
            <a:r>
              <a:rPr lang="en-US" altLang="en-US" sz="3600" dirty="0"/>
              <a:t>Search engine optimization </a:t>
            </a:r>
            <a:r>
              <a:rPr lang="en-US" altLang="en-US" sz="3600" dirty="0">
                <a:solidFill>
                  <a:srgbClr val="0070C0"/>
                </a:solidFill>
              </a:rPr>
              <a:t>(SEO) </a:t>
            </a:r>
            <a:br>
              <a:rPr lang="en-US" altLang="en-US" sz="3600" dirty="0">
                <a:solidFill>
                  <a:srgbClr val="0070C0"/>
                </a:solidFill>
              </a:rPr>
            </a:br>
            <a:r>
              <a:rPr lang="en-US" altLang="en-US" sz="3600" dirty="0"/>
              <a:t>- no cost per click</a:t>
            </a:r>
          </a:p>
          <a:p>
            <a:pPr eaLnBrk="1" hangingPunct="1"/>
            <a:r>
              <a:rPr lang="en-US" altLang="en-US" sz="3600" dirty="0"/>
              <a:t>Search engine marketing </a:t>
            </a:r>
            <a:r>
              <a:rPr lang="en-US" altLang="en-US" sz="3600" dirty="0">
                <a:solidFill>
                  <a:srgbClr val="0070C0"/>
                </a:solidFill>
              </a:rPr>
              <a:t>(SEM) </a:t>
            </a:r>
            <a:br>
              <a:rPr lang="en-US" altLang="en-US" sz="3600" dirty="0">
                <a:solidFill>
                  <a:srgbClr val="0070C0"/>
                </a:solidFill>
              </a:rPr>
            </a:br>
            <a:r>
              <a:rPr lang="en-US" altLang="en-US" sz="3600" dirty="0"/>
              <a:t>- cost per click</a:t>
            </a:r>
          </a:p>
          <a:p>
            <a:pPr eaLnBrk="1" hangingPunct="1"/>
            <a:r>
              <a:rPr lang="en-US" altLang="en-US" sz="3600" dirty="0"/>
              <a:t>Social Media Marketing </a:t>
            </a:r>
            <a:r>
              <a:rPr lang="en-US" altLang="en-US" sz="3600" dirty="0">
                <a:solidFill>
                  <a:srgbClr val="0070C0"/>
                </a:solidFill>
              </a:rPr>
              <a:t>(SMM)</a:t>
            </a:r>
          </a:p>
          <a:p>
            <a:pPr lvl="1" eaLnBrk="1" hangingPunct="1"/>
            <a:r>
              <a:rPr lang="en-US" altLang="en-US" sz="2800" dirty="0"/>
              <a:t>Words of mouth marketing (free) </a:t>
            </a:r>
          </a:p>
          <a:p>
            <a:pPr lvl="1" eaLnBrk="1" hangingPunct="1"/>
            <a:r>
              <a:rPr lang="en-US" altLang="en-US" sz="2800" dirty="0"/>
              <a:t>Ads on social network Web sites</a:t>
            </a:r>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a:extLst>
              <a:ext uri="{FF2B5EF4-FFF2-40B4-BE49-F238E27FC236}">
                <a16:creationId xmlns:a16="http://schemas.microsoft.com/office/drawing/2014/main" id="{7BD42DD1-66AA-4527-ABC0-0C7406DA6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7238" y="1466850"/>
            <a:ext cx="7150100" cy="455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Isosceles Triangle 8">
            <a:extLst>
              <a:ext uri="{FF2B5EF4-FFF2-40B4-BE49-F238E27FC236}">
                <a16:creationId xmlns:a16="http://schemas.microsoft.com/office/drawing/2014/main" id="{D9C6E757-168C-40A7-810F-A188C9A375C9}"/>
              </a:ext>
            </a:extLst>
          </p:cNvPr>
          <p:cNvSpPr/>
          <p:nvPr/>
        </p:nvSpPr>
        <p:spPr>
          <a:xfrm>
            <a:off x="4267200" y="1828800"/>
            <a:ext cx="2286000" cy="1828800"/>
          </a:xfrm>
          <a:prstGeom prst="triangle">
            <a:avLst>
              <a:gd name="adj" fmla="val 4798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ea typeface="PMingLiU" panose="02020500000000000000" pitchFamily="18" charset="-120"/>
              </a:defRPr>
            </a:lvl1pPr>
            <a:lvl2pPr marL="742950" indent="-285750">
              <a:defRPr>
                <a:solidFill>
                  <a:schemeClr val="tx1"/>
                </a:solidFill>
                <a:latin typeface="Arial" panose="020B0604020202020204" pitchFamily="34" charset="0"/>
                <a:ea typeface="PMingLiU" panose="02020500000000000000" pitchFamily="18" charset="-120"/>
              </a:defRPr>
            </a:lvl2pPr>
            <a:lvl3pPr marL="1143000" indent="-228600">
              <a:defRPr>
                <a:solidFill>
                  <a:schemeClr val="tx1"/>
                </a:solidFill>
                <a:latin typeface="Arial" panose="020B0604020202020204" pitchFamily="34" charset="0"/>
                <a:ea typeface="PMingLiU" panose="02020500000000000000" pitchFamily="18" charset="-120"/>
              </a:defRPr>
            </a:lvl3pPr>
            <a:lvl4pPr marL="1600200" indent="-228600">
              <a:defRPr>
                <a:solidFill>
                  <a:schemeClr val="tx1"/>
                </a:solidFill>
                <a:latin typeface="Arial" panose="020B0604020202020204" pitchFamily="34" charset="0"/>
                <a:ea typeface="PMingLiU" panose="02020500000000000000" pitchFamily="18" charset="-120"/>
              </a:defRPr>
            </a:lvl4pPr>
            <a:lvl5pPr marL="2057400" indent="-228600">
              <a:defRPr>
                <a:solidFill>
                  <a:schemeClr val="tx1"/>
                </a:solidFill>
                <a:latin typeface="Arial" panose="020B0604020202020204" pitchFamily="34" charset="0"/>
                <a:ea typeface="PMingLiU" panose="02020500000000000000" pitchFamily="18" charset="-120"/>
              </a:defRPr>
            </a:lvl5pPr>
            <a:lvl6pPr marL="2514600" indent="-228600" eaLnBrk="0" fontAlgn="base" hangingPunct="0">
              <a:spcBef>
                <a:spcPct val="0"/>
              </a:spcBef>
              <a:spcAft>
                <a:spcPct val="0"/>
              </a:spcAft>
              <a:defRPr>
                <a:solidFill>
                  <a:schemeClr val="tx1"/>
                </a:solidFill>
                <a:latin typeface="Arial" panose="020B0604020202020204" pitchFamily="34" charset="0"/>
                <a:ea typeface="PMingLiU" panose="02020500000000000000" pitchFamily="18" charset="-120"/>
              </a:defRPr>
            </a:lvl6pPr>
            <a:lvl7pPr marL="2971800" indent="-228600" eaLnBrk="0" fontAlgn="base" hangingPunct="0">
              <a:spcBef>
                <a:spcPct val="0"/>
              </a:spcBef>
              <a:spcAft>
                <a:spcPct val="0"/>
              </a:spcAft>
              <a:defRPr>
                <a:solidFill>
                  <a:schemeClr val="tx1"/>
                </a:solidFill>
                <a:latin typeface="Arial" panose="020B0604020202020204" pitchFamily="34" charset="0"/>
                <a:ea typeface="PMingLiU" panose="02020500000000000000" pitchFamily="18" charset="-120"/>
              </a:defRPr>
            </a:lvl7pPr>
            <a:lvl8pPr marL="3429000" indent="-228600" eaLnBrk="0" fontAlgn="base" hangingPunct="0">
              <a:spcBef>
                <a:spcPct val="0"/>
              </a:spcBef>
              <a:spcAft>
                <a:spcPct val="0"/>
              </a:spcAft>
              <a:defRPr>
                <a:solidFill>
                  <a:schemeClr val="tx1"/>
                </a:solidFill>
                <a:latin typeface="Arial" panose="020B0604020202020204" pitchFamily="34" charset="0"/>
                <a:ea typeface="PMingLiU" panose="02020500000000000000" pitchFamily="18" charset="-120"/>
              </a:defRPr>
            </a:lvl8pPr>
            <a:lvl9pPr marL="3886200" indent="-228600" eaLnBrk="0" fontAlgn="base" hangingPunct="0">
              <a:spcBef>
                <a:spcPct val="0"/>
              </a:spcBef>
              <a:spcAft>
                <a:spcPct val="0"/>
              </a:spcAft>
              <a:defRPr>
                <a:solidFill>
                  <a:schemeClr val="tx1"/>
                </a:solidFill>
                <a:latin typeface="Arial" panose="020B0604020202020204" pitchFamily="34" charset="0"/>
                <a:ea typeface="PMingLiU" panose="02020500000000000000" pitchFamily="18" charset="-120"/>
              </a:defRPr>
            </a:lvl9pPr>
          </a:lstStyle>
          <a:p>
            <a:pPr algn="ctr" eaLnBrk="1" hangingPunct="1">
              <a:defRPr/>
            </a:pPr>
            <a:endParaRPr lang="en-US" altLang="en-US">
              <a:solidFill>
                <a:srgbClr val="FFFFFF"/>
              </a:solidFill>
            </a:endParaRPr>
          </a:p>
        </p:txBody>
      </p:sp>
      <p:sp>
        <p:nvSpPr>
          <p:cNvPr id="35844" name="Title 1">
            <a:extLst>
              <a:ext uri="{FF2B5EF4-FFF2-40B4-BE49-F238E27FC236}">
                <a16:creationId xmlns:a16="http://schemas.microsoft.com/office/drawing/2014/main" id="{F31E708B-FCA1-4BD4-92B0-83ECB7EE16A4}"/>
              </a:ext>
            </a:extLst>
          </p:cNvPr>
          <p:cNvSpPr>
            <a:spLocks noGrp="1" noChangeArrowheads="1"/>
          </p:cNvSpPr>
          <p:nvPr>
            <p:ph type="title"/>
          </p:nvPr>
        </p:nvSpPr>
        <p:spPr>
          <a:xfrm>
            <a:off x="1524000" y="-1"/>
            <a:ext cx="9144000" cy="1194891"/>
          </a:xfrm>
        </p:spPr>
        <p:txBody>
          <a:bodyPr>
            <a:normAutofit/>
          </a:bodyPr>
          <a:lstStyle/>
          <a:p>
            <a:pPr eaLnBrk="1" hangingPunct="1"/>
            <a:r>
              <a:rPr lang="en-US" altLang="en-US" sz="2800" dirty="0">
                <a:cs typeface="Arial" panose="020B0604020202020204" pitchFamily="34" charset="0"/>
              </a:rPr>
              <a:t>Search Engine Optimization (SEO)</a:t>
            </a:r>
          </a:p>
        </p:txBody>
      </p:sp>
      <p:sp>
        <p:nvSpPr>
          <p:cNvPr id="35845" name="TextBox 4">
            <a:extLst>
              <a:ext uri="{FF2B5EF4-FFF2-40B4-BE49-F238E27FC236}">
                <a16:creationId xmlns:a16="http://schemas.microsoft.com/office/drawing/2014/main" id="{B8CA16F6-EB6A-4A12-973F-EA9DCD82C129}"/>
              </a:ext>
            </a:extLst>
          </p:cNvPr>
          <p:cNvSpPr txBox="1">
            <a:spLocks noChangeArrowheads="1"/>
          </p:cNvSpPr>
          <p:nvPr/>
        </p:nvSpPr>
        <p:spPr bwMode="auto">
          <a:xfrm>
            <a:off x="6629400" y="5649913"/>
            <a:ext cx="25098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SzPct val="100000"/>
              <a:buChar char="•"/>
              <a:defRPr sz="2800" b="1">
                <a:solidFill>
                  <a:schemeClr val="tx1"/>
                </a:solidFill>
                <a:latin typeface="Arial" panose="020B0604020202020204" pitchFamily="34" charset="0"/>
                <a:ea typeface="PMingLiU" panose="02020500000000000000" pitchFamily="18" charset="-120"/>
              </a:defRPr>
            </a:lvl1pPr>
            <a:lvl2pPr marL="742950" indent="-285750">
              <a:lnSpc>
                <a:spcPct val="90000"/>
              </a:lnSpc>
              <a:spcBef>
                <a:spcPct val="30000"/>
              </a:spcBef>
              <a:buSzPct val="100000"/>
              <a:buChar char="–"/>
              <a:defRPr sz="2400" b="1">
                <a:solidFill>
                  <a:schemeClr val="tx1"/>
                </a:solidFill>
                <a:latin typeface="Arial" panose="020B0604020202020204" pitchFamily="34" charset="0"/>
                <a:ea typeface="PMingLiU" panose="02020500000000000000" pitchFamily="18" charset="-120"/>
              </a:defRPr>
            </a:lvl2pPr>
            <a:lvl3pPr marL="1143000" indent="-228600">
              <a:lnSpc>
                <a:spcPct val="90000"/>
              </a:lnSpc>
              <a:spcBef>
                <a:spcPct val="30000"/>
              </a:spcBef>
              <a:buSzPct val="100000"/>
              <a:buChar char="»"/>
              <a:defRPr sz="2000" b="1">
                <a:solidFill>
                  <a:schemeClr val="tx1"/>
                </a:solidFill>
                <a:latin typeface="Arial" panose="020B0604020202020204" pitchFamily="34" charset="0"/>
                <a:ea typeface="PMingLiU" panose="02020500000000000000" pitchFamily="18" charset="-120"/>
              </a:defRPr>
            </a:lvl3pPr>
            <a:lvl4pPr marL="16002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4pPr>
            <a:lvl5pPr marL="20574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5pPr>
            <a:lvl6pPr marL="25146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6pPr>
            <a:lvl7pPr marL="29718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7pPr>
            <a:lvl8pPr marL="34290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8pPr>
            <a:lvl9pPr marL="38862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9pPr>
          </a:lstStyle>
          <a:p>
            <a:pPr eaLnBrk="1" hangingPunct="1">
              <a:lnSpc>
                <a:spcPct val="100000"/>
              </a:lnSpc>
              <a:spcBef>
                <a:spcPct val="0"/>
              </a:spcBef>
              <a:buSzTx/>
              <a:buFontTx/>
              <a:buNone/>
            </a:pPr>
            <a:r>
              <a:rPr lang="en-US" altLang="en-US" sz="2400">
                <a:cs typeface="Arial" panose="020B0604020202020204" pitchFamily="34" charset="0"/>
              </a:rPr>
              <a:t>(Meta tags, etc.)</a:t>
            </a:r>
          </a:p>
        </p:txBody>
      </p:sp>
      <p:sp>
        <p:nvSpPr>
          <p:cNvPr id="35846" name="TextBox 5">
            <a:extLst>
              <a:ext uri="{FF2B5EF4-FFF2-40B4-BE49-F238E27FC236}">
                <a16:creationId xmlns:a16="http://schemas.microsoft.com/office/drawing/2014/main" id="{4E3F5456-C789-490D-8578-FD0863A44583}"/>
              </a:ext>
            </a:extLst>
          </p:cNvPr>
          <p:cNvSpPr txBox="1">
            <a:spLocks noChangeArrowheads="1"/>
          </p:cNvSpPr>
          <p:nvPr/>
        </p:nvSpPr>
        <p:spPr bwMode="auto">
          <a:xfrm>
            <a:off x="8382000" y="3276600"/>
            <a:ext cx="19129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SzPct val="100000"/>
              <a:buChar char="•"/>
              <a:defRPr sz="2800" b="1">
                <a:solidFill>
                  <a:schemeClr val="tx1"/>
                </a:solidFill>
                <a:latin typeface="Arial" panose="020B0604020202020204" pitchFamily="34" charset="0"/>
                <a:ea typeface="PMingLiU" panose="02020500000000000000" pitchFamily="18" charset="-120"/>
              </a:defRPr>
            </a:lvl1pPr>
            <a:lvl2pPr marL="742950" indent="-285750">
              <a:lnSpc>
                <a:spcPct val="90000"/>
              </a:lnSpc>
              <a:spcBef>
                <a:spcPct val="30000"/>
              </a:spcBef>
              <a:buSzPct val="100000"/>
              <a:buChar char="–"/>
              <a:defRPr sz="2400" b="1">
                <a:solidFill>
                  <a:schemeClr val="tx1"/>
                </a:solidFill>
                <a:latin typeface="Arial" panose="020B0604020202020204" pitchFamily="34" charset="0"/>
                <a:ea typeface="PMingLiU" panose="02020500000000000000" pitchFamily="18" charset="-120"/>
              </a:defRPr>
            </a:lvl2pPr>
            <a:lvl3pPr marL="1143000" indent="-228600">
              <a:lnSpc>
                <a:spcPct val="90000"/>
              </a:lnSpc>
              <a:spcBef>
                <a:spcPct val="30000"/>
              </a:spcBef>
              <a:buSzPct val="100000"/>
              <a:buChar char="»"/>
              <a:defRPr sz="2000" b="1">
                <a:solidFill>
                  <a:schemeClr val="tx1"/>
                </a:solidFill>
                <a:latin typeface="Arial" panose="020B0604020202020204" pitchFamily="34" charset="0"/>
                <a:ea typeface="PMingLiU" panose="02020500000000000000" pitchFamily="18" charset="-120"/>
              </a:defRPr>
            </a:lvl3pPr>
            <a:lvl4pPr marL="16002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4pPr>
            <a:lvl5pPr marL="20574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5pPr>
            <a:lvl6pPr marL="25146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6pPr>
            <a:lvl7pPr marL="29718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7pPr>
            <a:lvl8pPr marL="34290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8pPr>
            <a:lvl9pPr marL="38862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9pPr>
          </a:lstStyle>
          <a:p>
            <a:pPr eaLnBrk="1" hangingPunct="1">
              <a:lnSpc>
                <a:spcPct val="100000"/>
              </a:lnSpc>
              <a:spcBef>
                <a:spcPct val="0"/>
              </a:spcBef>
              <a:buSzTx/>
              <a:buFontTx/>
              <a:buNone/>
            </a:pPr>
            <a:r>
              <a:rPr lang="en-US" altLang="en-US" sz="2400">
                <a:cs typeface="Arial" panose="020B0604020202020204" pitchFamily="34" charset="0"/>
              </a:rPr>
              <a:t>(Back links)</a:t>
            </a:r>
          </a:p>
        </p:txBody>
      </p:sp>
      <p:sp>
        <p:nvSpPr>
          <p:cNvPr id="35847" name="TextBox 6">
            <a:extLst>
              <a:ext uri="{FF2B5EF4-FFF2-40B4-BE49-F238E27FC236}">
                <a16:creationId xmlns:a16="http://schemas.microsoft.com/office/drawing/2014/main" id="{5D25F1FE-17F1-4A0D-9261-89390E902756}"/>
              </a:ext>
            </a:extLst>
          </p:cNvPr>
          <p:cNvSpPr txBox="1">
            <a:spLocks noChangeArrowheads="1"/>
          </p:cNvSpPr>
          <p:nvPr/>
        </p:nvSpPr>
        <p:spPr bwMode="auto">
          <a:xfrm>
            <a:off x="1524000" y="3886200"/>
            <a:ext cx="3155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30000"/>
              </a:spcBef>
              <a:buSzPct val="100000"/>
              <a:buChar char="•"/>
              <a:defRPr sz="2800" b="1">
                <a:solidFill>
                  <a:schemeClr val="tx1"/>
                </a:solidFill>
                <a:latin typeface="Arial" panose="020B0604020202020204" pitchFamily="34" charset="0"/>
                <a:ea typeface="PMingLiU" panose="02020500000000000000" pitchFamily="18" charset="-120"/>
              </a:defRPr>
            </a:lvl1pPr>
            <a:lvl2pPr marL="742950" indent="-285750">
              <a:lnSpc>
                <a:spcPct val="90000"/>
              </a:lnSpc>
              <a:spcBef>
                <a:spcPct val="30000"/>
              </a:spcBef>
              <a:buSzPct val="100000"/>
              <a:buChar char="–"/>
              <a:defRPr sz="2400" b="1">
                <a:solidFill>
                  <a:schemeClr val="tx1"/>
                </a:solidFill>
                <a:latin typeface="Arial" panose="020B0604020202020204" pitchFamily="34" charset="0"/>
                <a:ea typeface="PMingLiU" panose="02020500000000000000" pitchFamily="18" charset="-120"/>
              </a:defRPr>
            </a:lvl2pPr>
            <a:lvl3pPr marL="1143000" indent="-228600">
              <a:lnSpc>
                <a:spcPct val="90000"/>
              </a:lnSpc>
              <a:spcBef>
                <a:spcPct val="30000"/>
              </a:spcBef>
              <a:buSzPct val="100000"/>
              <a:buChar char="»"/>
              <a:defRPr sz="2000" b="1">
                <a:solidFill>
                  <a:schemeClr val="tx1"/>
                </a:solidFill>
                <a:latin typeface="Arial" panose="020B0604020202020204" pitchFamily="34" charset="0"/>
                <a:ea typeface="PMingLiU" panose="02020500000000000000" pitchFamily="18" charset="-120"/>
              </a:defRPr>
            </a:lvl3pPr>
            <a:lvl4pPr marL="16002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4pPr>
            <a:lvl5pPr marL="2057400" indent="-228600">
              <a:lnSpc>
                <a:spcPct val="90000"/>
              </a:lnSpc>
              <a:spcBef>
                <a:spcPct val="30000"/>
              </a:spcBef>
              <a:buSzPct val="100000"/>
              <a:buChar char="–"/>
              <a:defRPr sz="1600" b="1">
                <a:solidFill>
                  <a:schemeClr val="tx1"/>
                </a:solidFill>
                <a:latin typeface="Arial" panose="020B0604020202020204" pitchFamily="34" charset="0"/>
                <a:ea typeface="PMingLiU" panose="02020500000000000000" pitchFamily="18" charset="-120"/>
              </a:defRPr>
            </a:lvl5pPr>
            <a:lvl6pPr marL="25146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6pPr>
            <a:lvl7pPr marL="29718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7pPr>
            <a:lvl8pPr marL="34290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8pPr>
            <a:lvl9pPr marL="3886200" indent="-228600" eaLnBrk="0" fontAlgn="base" hangingPunct="0">
              <a:lnSpc>
                <a:spcPct val="90000"/>
              </a:lnSpc>
              <a:spcBef>
                <a:spcPct val="30000"/>
              </a:spcBef>
              <a:spcAft>
                <a:spcPct val="0"/>
              </a:spcAft>
              <a:buSzPct val="100000"/>
              <a:buChar char="–"/>
              <a:defRPr sz="1600" b="1">
                <a:solidFill>
                  <a:schemeClr val="tx1"/>
                </a:solidFill>
                <a:latin typeface="Arial" panose="020B0604020202020204" pitchFamily="34" charset="0"/>
                <a:ea typeface="PMingLiU" panose="02020500000000000000" pitchFamily="18" charset="-120"/>
              </a:defRPr>
            </a:lvl9pPr>
          </a:lstStyle>
          <a:p>
            <a:pPr eaLnBrk="1" hangingPunct="1">
              <a:lnSpc>
                <a:spcPct val="100000"/>
              </a:lnSpc>
              <a:spcBef>
                <a:spcPct val="0"/>
              </a:spcBef>
              <a:buSzTx/>
              <a:buFontTx/>
              <a:buNone/>
            </a:pPr>
            <a:r>
              <a:rPr lang="en-US" altLang="en-US" sz="2400">
                <a:cs typeface="Arial" panose="020B0604020202020204" pitchFamily="34" charset="0"/>
              </a:rPr>
              <a:t>(Content is the king)</a:t>
            </a:r>
          </a:p>
        </p:txBody>
      </p:sp>
      <p:sp>
        <p:nvSpPr>
          <p:cNvPr id="8" name="TextBox 7">
            <a:extLst>
              <a:ext uri="{FF2B5EF4-FFF2-40B4-BE49-F238E27FC236}">
                <a16:creationId xmlns:a16="http://schemas.microsoft.com/office/drawing/2014/main" id="{1C622E52-58C7-4D66-A024-DA417A8F4B23}"/>
              </a:ext>
            </a:extLst>
          </p:cNvPr>
          <p:cNvSpPr txBox="1"/>
          <p:nvPr/>
        </p:nvSpPr>
        <p:spPr>
          <a:xfrm>
            <a:off x="4497716" y="3048000"/>
            <a:ext cx="1903085" cy="523220"/>
          </a:xfrm>
          <a:prstGeom prst="rect">
            <a:avLst/>
          </a:prstGeom>
          <a:noFill/>
        </p:spPr>
        <p:txBody>
          <a:bodyPr wrap="none">
            <a:spAutoFit/>
          </a:bodyPr>
          <a:lstStyle/>
          <a:p>
            <a:pPr eaLnBrk="1" hangingPunct="1">
              <a:defRPr/>
            </a:pPr>
            <a:r>
              <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ea typeface="+mn-ea"/>
                <a:cs typeface="Arial" charset="0"/>
              </a:rPr>
              <a:t>Keywords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37D9D53E-68F0-4A89-A6BE-D43DAC2A55F1}"/>
              </a:ext>
            </a:extLst>
          </p:cNvPr>
          <p:cNvSpPr>
            <a:spLocks noGrp="1" noChangeArrowheads="1"/>
          </p:cNvSpPr>
          <p:nvPr>
            <p:ph type="title"/>
          </p:nvPr>
        </p:nvSpPr>
        <p:spPr/>
        <p:txBody>
          <a:bodyPr/>
          <a:lstStyle/>
          <a:p>
            <a:pPr defTabSz="912813"/>
            <a:endParaRPr lang="en-US" altLang="en-US"/>
          </a:p>
        </p:txBody>
      </p:sp>
      <p:sp>
        <p:nvSpPr>
          <p:cNvPr id="18435" name="Content Placeholder 2">
            <a:extLst>
              <a:ext uri="{FF2B5EF4-FFF2-40B4-BE49-F238E27FC236}">
                <a16:creationId xmlns:a16="http://schemas.microsoft.com/office/drawing/2014/main" id="{B993D79E-F506-42A7-97CE-1118A4875311}"/>
              </a:ext>
            </a:extLst>
          </p:cNvPr>
          <p:cNvSpPr>
            <a:spLocks noGrp="1" noChangeArrowheads="1"/>
          </p:cNvSpPr>
          <p:nvPr>
            <p:ph idx="1"/>
          </p:nvPr>
        </p:nvSpPr>
        <p:spPr>
          <a:xfrm>
            <a:off x="2057400" y="5646738"/>
            <a:ext cx="8610600" cy="1211262"/>
          </a:xfrm>
        </p:spPr>
        <p:txBody>
          <a:bodyPr/>
          <a:lstStyle/>
          <a:p>
            <a:pPr defTabSz="912813"/>
            <a:r>
              <a:rPr lang="en-US" altLang="en-US" dirty="0"/>
              <a:t>Hit/page hit/ Referrers/ Host (location), domain, IP address/</a:t>
            </a:r>
          </a:p>
        </p:txBody>
      </p:sp>
      <p:pic>
        <p:nvPicPr>
          <p:cNvPr id="18436" name="Picture 4" descr="C:\Documents and Settings\amyphill\Data\My Projects\BDT\4e\Figures\Digital Image Library\bal76795_0406.jpg">
            <a:extLst>
              <a:ext uri="{FF2B5EF4-FFF2-40B4-BE49-F238E27FC236}">
                <a16:creationId xmlns:a16="http://schemas.microsoft.com/office/drawing/2014/main" id="{C3EBC06A-D943-46EA-96F9-0CDE61714D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16487"/>
          <a:stretch>
            <a:fillRect/>
          </a:stretch>
        </p:blipFill>
        <p:spPr bwMode="auto">
          <a:xfrm>
            <a:off x="720384" y="0"/>
            <a:ext cx="9947616" cy="5875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588BAA85-1027-4861-883C-7F3C29021F08}"/>
              </a:ext>
            </a:extLst>
          </p:cNvPr>
          <p:cNvSpPr>
            <a:spLocks noGrp="1" noChangeArrowheads="1"/>
          </p:cNvSpPr>
          <p:nvPr>
            <p:ph type="title"/>
          </p:nvPr>
        </p:nvSpPr>
        <p:spPr>
          <a:xfrm>
            <a:off x="2152650" y="1"/>
            <a:ext cx="7886700" cy="537421"/>
          </a:xfrm>
        </p:spPr>
        <p:txBody>
          <a:bodyPr>
            <a:normAutofit/>
          </a:bodyPr>
          <a:lstStyle/>
          <a:p>
            <a:r>
              <a:rPr lang="en-US" altLang="en-US"/>
              <a:t>RACE Framework</a:t>
            </a:r>
          </a:p>
        </p:txBody>
      </p:sp>
      <p:sp>
        <p:nvSpPr>
          <p:cNvPr id="66563" name="Content Placeholder 2">
            <a:extLst>
              <a:ext uri="{FF2B5EF4-FFF2-40B4-BE49-F238E27FC236}">
                <a16:creationId xmlns:a16="http://schemas.microsoft.com/office/drawing/2014/main" id="{FD8AC5E9-3A64-4A46-A4AA-93731AEF3EF5}"/>
              </a:ext>
            </a:extLst>
          </p:cNvPr>
          <p:cNvSpPr>
            <a:spLocks noGrp="1" noChangeArrowheads="1"/>
          </p:cNvSpPr>
          <p:nvPr>
            <p:ph idx="1"/>
          </p:nvPr>
        </p:nvSpPr>
        <p:spPr/>
        <p:txBody>
          <a:bodyPr/>
          <a:lstStyle/>
          <a:p>
            <a:endParaRPr lang="en-US" altLang="en-US"/>
          </a:p>
        </p:txBody>
      </p:sp>
      <p:pic>
        <p:nvPicPr>
          <p:cNvPr id="66564" name="Picture 6">
            <a:extLst>
              <a:ext uri="{FF2B5EF4-FFF2-40B4-BE49-F238E27FC236}">
                <a16:creationId xmlns:a16="http://schemas.microsoft.com/office/drawing/2014/main" id="{89150179-78FB-41D0-B50B-460F543EC5F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408749" y="537421"/>
            <a:ext cx="9391226" cy="6320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5" name="TextBox 8">
            <a:extLst>
              <a:ext uri="{FF2B5EF4-FFF2-40B4-BE49-F238E27FC236}">
                <a16:creationId xmlns:a16="http://schemas.microsoft.com/office/drawing/2014/main" id="{F2EC7267-B116-4795-8C15-BFF0283FE860}"/>
              </a:ext>
            </a:extLst>
          </p:cNvPr>
          <p:cNvSpPr txBox="1">
            <a:spLocks noChangeArrowheads="1"/>
          </p:cNvSpPr>
          <p:nvPr/>
        </p:nvSpPr>
        <p:spPr bwMode="auto">
          <a:xfrm>
            <a:off x="1408750" y="6581001"/>
            <a:ext cx="9069641"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050" dirty="0">
                <a:hlinkClick r:id="rId4"/>
              </a:rPr>
              <a:t>https://www.smartinsights.com/wp-content/themes/smartinsights/images/smart/digital-marketing-plan-template-smart-insights.pdf</a:t>
            </a:r>
            <a:r>
              <a:rPr lang="en-US" altLang="en-US" sz="1050" dirty="0"/>
              <a:t> </a:t>
            </a:r>
          </a:p>
        </p:txBody>
      </p:sp>
    </p:spTree>
    <p:extLst>
      <p:ext uri="{BB962C8B-B14F-4D97-AF65-F5344CB8AC3E}">
        <p14:creationId xmlns:p14="http://schemas.microsoft.com/office/powerpoint/2010/main" val="30974051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6741E-049D-4280-8985-C9FD852FDBA0}"/>
              </a:ext>
            </a:extLst>
          </p:cNvPr>
          <p:cNvSpPr>
            <a:spLocks noGrp="1"/>
          </p:cNvSpPr>
          <p:nvPr>
            <p:ph type="title"/>
          </p:nvPr>
        </p:nvSpPr>
        <p:spPr/>
        <p:txBody>
          <a:bodyPr/>
          <a:lstStyle/>
          <a:p>
            <a:endParaRPr lang="en-US"/>
          </a:p>
        </p:txBody>
      </p:sp>
      <p:pic>
        <p:nvPicPr>
          <p:cNvPr id="2050" name="Picture 2">
            <a:extLst>
              <a:ext uri="{FF2B5EF4-FFF2-40B4-BE49-F238E27FC236}">
                <a16:creationId xmlns:a16="http://schemas.microsoft.com/office/drawing/2014/main" id="{44458668-82E8-464D-AE4B-14DF04F67C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36428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578B1D3-D64C-4A77-8C44-93FE28E3ABB5}"/>
              </a:ext>
            </a:extLst>
          </p:cNvPr>
          <p:cNvSpPr txBox="1"/>
          <p:nvPr/>
        </p:nvSpPr>
        <p:spPr>
          <a:xfrm>
            <a:off x="1524000" y="6426466"/>
            <a:ext cx="8431553" cy="369332"/>
          </a:xfrm>
          <a:prstGeom prst="rect">
            <a:avLst/>
          </a:prstGeom>
          <a:solidFill>
            <a:schemeClr val="accent4">
              <a:lumMod val="20000"/>
              <a:lumOff val="80000"/>
            </a:schemeClr>
          </a:solidFill>
        </p:spPr>
        <p:txBody>
          <a:bodyPr wrap="square">
            <a:spAutoFit/>
          </a:bodyPr>
          <a:lstStyle/>
          <a:p>
            <a:r>
              <a:rPr lang="en-US" dirty="0">
                <a:hlinkClick r:id="rId3"/>
              </a:rPr>
              <a:t>How to Optimize Your Digital Marketing Funnel | Cooler Insights</a:t>
            </a:r>
            <a:endParaRPr lang="en-US" dirty="0"/>
          </a:p>
        </p:txBody>
      </p:sp>
      <p:sp>
        <p:nvSpPr>
          <p:cNvPr id="3" name="TextBox 2">
            <a:extLst>
              <a:ext uri="{FF2B5EF4-FFF2-40B4-BE49-F238E27FC236}">
                <a16:creationId xmlns:a16="http://schemas.microsoft.com/office/drawing/2014/main" id="{67FC7ACF-2D1B-4495-B78A-5290BC41C1F0}"/>
              </a:ext>
            </a:extLst>
          </p:cNvPr>
          <p:cNvSpPr txBox="1"/>
          <p:nvPr/>
        </p:nvSpPr>
        <p:spPr>
          <a:xfrm>
            <a:off x="8925218" y="1567232"/>
            <a:ext cx="2758127" cy="369332"/>
          </a:xfrm>
          <a:prstGeom prst="rect">
            <a:avLst/>
          </a:prstGeom>
          <a:noFill/>
        </p:spPr>
        <p:txBody>
          <a:bodyPr wrap="none" rtlCol="0">
            <a:spAutoFit/>
          </a:bodyPr>
          <a:lstStyle/>
          <a:p>
            <a:r>
              <a:rPr lang="en-US" dirty="0"/>
              <a:t>CTR: Click Through Rate</a:t>
            </a:r>
          </a:p>
        </p:txBody>
      </p:sp>
    </p:spTree>
    <p:extLst>
      <p:ext uri="{BB962C8B-B14F-4D97-AF65-F5344CB8AC3E}">
        <p14:creationId xmlns:p14="http://schemas.microsoft.com/office/powerpoint/2010/main" val="143505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2C258-8682-42D0-B16F-79756DE734D2}"/>
              </a:ext>
            </a:extLst>
          </p:cNvPr>
          <p:cNvSpPr>
            <a:spLocks noGrp="1"/>
          </p:cNvSpPr>
          <p:nvPr>
            <p:ph type="title"/>
          </p:nvPr>
        </p:nvSpPr>
        <p:spPr/>
        <p:txBody>
          <a:bodyPr/>
          <a:lstStyle/>
          <a:p>
            <a:endParaRPr lang="en-US"/>
          </a:p>
        </p:txBody>
      </p:sp>
      <p:sp>
        <p:nvSpPr>
          <p:cNvPr id="6" name="TextBox 5">
            <a:extLst>
              <a:ext uri="{FF2B5EF4-FFF2-40B4-BE49-F238E27FC236}">
                <a16:creationId xmlns:a16="http://schemas.microsoft.com/office/drawing/2014/main" id="{5578B1D3-D64C-4A77-8C44-93FE28E3ABB5}"/>
              </a:ext>
            </a:extLst>
          </p:cNvPr>
          <p:cNvSpPr txBox="1"/>
          <p:nvPr/>
        </p:nvSpPr>
        <p:spPr>
          <a:xfrm>
            <a:off x="1524000" y="6426466"/>
            <a:ext cx="8431553" cy="369332"/>
          </a:xfrm>
          <a:prstGeom prst="rect">
            <a:avLst/>
          </a:prstGeom>
          <a:solidFill>
            <a:schemeClr val="accent4">
              <a:lumMod val="20000"/>
              <a:lumOff val="80000"/>
            </a:schemeClr>
          </a:solidFill>
        </p:spPr>
        <p:txBody>
          <a:bodyPr wrap="square">
            <a:spAutoFit/>
          </a:bodyPr>
          <a:lstStyle/>
          <a:p>
            <a:r>
              <a:rPr lang="en-US" dirty="0">
                <a:hlinkClick r:id="rId2"/>
              </a:rPr>
              <a:t>How to Optimize Your Digital Marketing Funnel | Cooler Insights</a:t>
            </a:r>
            <a:endParaRPr lang="en-US" dirty="0"/>
          </a:p>
        </p:txBody>
      </p:sp>
      <p:pic>
        <p:nvPicPr>
          <p:cNvPr id="3074" name="Picture 2">
            <a:extLst>
              <a:ext uri="{FF2B5EF4-FFF2-40B4-BE49-F238E27FC236}">
                <a16:creationId xmlns:a16="http://schemas.microsoft.com/office/drawing/2014/main" id="{195FAB42-59EC-4CA9-9B3B-5A54E9088C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113" y="0"/>
            <a:ext cx="8568621" cy="64264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338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Growing Interest in Digital Marketing</a:t>
            </a:r>
          </a:p>
        </p:txBody>
      </p:sp>
      <p:sp>
        <p:nvSpPr>
          <p:cNvPr id="3" name="Content Placeholder 2"/>
          <p:cNvSpPr>
            <a:spLocks noGrp="1"/>
          </p:cNvSpPr>
          <p:nvPr>
            <p:ph idx="1"/>
          </p:nvPr>
        </p:nvSpPr>
        <p:spPr/>
        <p:txBody>
          <a:bodyPr anchor="b" anchorCtr="0"/>
          <a:lstStyle/>
          <a:p>
            <a:pPr marL="0" indent="0">
              <a:buNone/>
            </a:pPr>
            <a:r>
              <a:rPr lang="en-US" sz="2000" dirty="0"/>
              <a:t>Each series is indexed to 100 for its maximum value during this period, and indicates the </a:t>
            </a:r>
            <a:r>
              <a:rPr lang="en-US" sz="2000" b="1" dirty="0"/>
              <a:t>interest in the topic based on Google searches </a:t>
            </a:r>
            <a:r>
              <a:rPr lang="en-US" sz="2000" dirty="0"/>
              <a:t>conducted on those terms.  The absolute number of searches for “Digital marketing” is much smaller than the absolute number of searches for “Marketing.”</a:t>
            </a:r>
          </a:p>
          <a:p>
            <a:pPr marL="0" indent="0" algn="r">
              <a:buNone/>
            </a:pPr>
            <a:r>
              <a:rPr lang="en-US" sz="1100" b="1" dirty="0">
                <a:solidFill>
                  <a:schemeClr val="tx1">
                    <a:lumMod val="50000"/>
                    <a:lumOff val="50000"/>
                  </a:schemeClr>
                </a:solidFill>
              </a:rPr>
              <a:t>From </a:t>
            </a:r>
            <a:r>
              <a:rPr lang="en-US" sz="1100" b="1" dirty="0">
                <a:solidFill>
                  <a:srgbClr val="0153A5"/>
                </a:solidFill>
                <a:hlinkClick r:id="rId3"/>
              </a:rPr>
              <a:t>www.google.com/trends</a:t>
            </a:r>
            <a:r>
              <a:rPr lang="en-US" sz="1100" b="1" dirty="0">
                <a:solidFill>
                  <a:schemeClr val="tx1">
                    <a:lumMod val="50000"/>
                    <a:lumOff val="50000"/>
                  </a:schemeClr>
                </a:solidFill>
              </a:rPr>
              <a:t> (accessed October 7, 2016)</a:t>
            </a:r>
          </a:p>
        </p:txBody>
      </p:sp>
      <p:pic>
        <p:nvPicPr>
          <p:cNvPr id="4"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4028" y="1717797"/>
            <a:ext cx="4180677" cy="2511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Straight Connector 5"/>
          <p:cNvCxnSpPr/>
          <p:nvPr/>
        </p:nvCxnSpPr>
        <p:spPr>
          <a:xfrm>
            <a:off x="8046894" y="2358737"/>
            <a:ext cx="332509" cy="0"/>
          </a:xfrm>
          <a:prstGeom prst="line">
            <a:avLst/>
          </a:prstGeom>
          <a:ln w="38100">
            <a:solidFill>
              <a:srgbClr val="0153A5"/>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504060" y="2220238"/>
            <a:ext cx="1818409" cy="246221"/>
          </a:xfrm>
          <a:prstGeom prst="rect">
            <a:avLst/>
          </a:prstGeom>
          <a:noFill/>
        </p:spPr>
        <p:txBody>
          <a:bodyPr wrap="square" lIns="0" tIns="0" rIns="0" bIns="0" rtlCol="0">
            <a:spAutoFit/>
          </a:bodyPr>
          <a:lstStyle/>
          <a:p>
            <a:r>
              <a:rPr lang="en-US" sz="1600" dirty="0">
                <a:latin typeface="Open Sans" panose="020B0606030504020204" pitchFamily="34" charset="0"/>
                <a:ea typeface="Open Sans" panose="020B0606030504020204" pitchFamily="34" charset="0"/>
                <a:cs typeface="Open Sans" panose="020B0606030504020204" pitchFamily="34" charset="0"/>
              </a:rPr>
              <a:t>Digital Marketing</a:t>
            </a:r>
          </a:p>
        </p:txBody>
      </p:sp>
      <p:cxnSp>
        <p:nvCxnSpPr>
          <p:cNvPr id="9" name="Straight Connector 8"/>
          <p:cNvCxnSpPr/>
          <p:nvPr/>
        </p:nvCxnSpPr>
        <p:spPr>
          <a:xfrm>
            <a:off x="8046894" y="2677105"/>
            <a:ext cx="332509"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504060" y="2538606"/>
            <a:ext cx="1818409" cy="246221"/>
          </a:xfrm>
          <a:prstGeom prst="rect">
            <a:avLst/>
          </a:prstGeom>
          <a:noFill/>
        </p:spPr>
        <p:txBody>
          <a:bodyPr wrap="square" lIns="0" tIns="0" rIns="0" bIns="0" rtlCol="0">
            <a:spAutoFit/>
          </a:bodyPr>
          <a:lstStyle/>
          <a:p>
            <a:r>
              <a:rPr lang="en-US" sz="1600" dirty="0">
                <a:latin typeface="Open Sans" panose="020B0606030504020204" pitchFamily="34" charset="0"/>
                <a:ea typeface="Open Sans" panose="020B0606030504020204" pitchFamily="34" charset="0"/>
                <a:cs typeface="Open Sans" panose="020B0606030504020204" pitchFamily="34" charset="0"/>
              </a:rPr>
              <a:t>Marketing</a:t>
            </a:r>
          </a:p>
        </p:txBody>
      </p:sp>
    </p:spTree>
    <p:extLst>
      <p:ext uri="{BB962C8B-B14F-4D97-AF65-F5344CB8AC3E}">
        <p14:creationId xmlns:p14="http://schemas.microsoft.com/office/powerpoint/2010/main" val="1818794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US"/>
          </a:p>
        </p:txBody>
      </p:sp>
      <p:sp>
        <p:nvSpPr>
          <p:cNvPr id="2" name="Title 1"/>
          <p:cNvSpPr>
            <a:spLocks noGrp="1"/>
          </p:cNvSpPr>
          <p:nvPr>
            <p:ph type="title"/>
          </p:nvPr>
        </p:nvSpPr>
        <p:spPr/>
        <p:txBody>
          <a:bodyPr/>
          <a:lstStyle/>
          <a:p>
            <a:r>
              <a:rPr lang="en-US" dirty="0"/>
              <a:t>Online Advertising</a:t>
            </a:r>
          </a:p>
        </p:txBody>
      </p:sp>
    </p:spTree>
    <p:extLst>
      <p:ext uri="{BB962C8B-B14F-4D97-AF65-F5344CB8AC3E}">
        <p14:creationId xmlns:p14="http://schemas.microsoft.com/office/powerpoint/2010/main" val="24818920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Broadcast (TV &amp; Radio) – </a:t>
            </a:r>
            <a:r>
              <a:rPr lang="en-US" altLang="en-US" b="1" dirty="0"/>
              <a:t>Temporal Multiplexing (</a:t>
            </a:r>
            <a:r>
              <a:rPr lang="en-US" b="1" i="0" dirty="0">
                <a:solidFill>
                  <a:srgbClr val="323232"/>
                </a:solidFill>
                <a:effectLst/>
                <a:latin typeface="Arial" panose="020B0604020202020204" pitchFamily="34" charset="0"/>
              </a:rPr>
              <a:t>multiplexing)</a:t>
            </a:r>
            <a:endParaRPr lang="en-US" b="1" dirty="0"/>
          </a:p>
        </p:txBody>
      </p:sp>
      <p:grpSp>
        <p:nvGrpSpPr>
          <p:cNvPr id="43" name="Group 42"/>
          <p:cNvGrpSpPr/>
          <p:nvPr/>
        </p:nvGrpSpPr>
        <p:grpSpPr>
          <a:xfrm>
            <a:off x="1158962" y="2196862"/>
            <a:ext cx="990600" cy="990600"/>
            <a:chOff x="917576" y="3025345"/>
            <a:chExt cx="990600" cy="990600"/>
          </a:xfrm>
        </p:grpSpPr>
        <p:sp>
          <p:nvSpPr>
            <p:cNvPr id="8" name="AutoShape 7"/>
            <p:cNvSpPr>
              <a:spLocks noChangeArrowheads="1"/>
            </p:cNvSpPr>
            <p:nvPr/>
          </p:nvSpPr>
          <p:spPr bwMode="auto">
            <a:xfrm>
              <a:off x="1069976" y="3025345"/>
              <a:ext cx="838200" cy="914400"/>
            </a:xfrm>
            <a:prstGeom prst="flowChartDocument">
              <a:avLst/>
            </a:prstGeom>
            <a:solidFill>
              <a:srgbClr val="92D050"/>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9" name="AutoShape 8"/>
            <p:cNvSpPr>
              <a:spLocks noChangeArrowheads="1"/>
            </p:cNvSpPr>
            <p:nvPr/>
          </p:nvSpPr>
          <p:spPr bwMode="auto">
            <a:xfrm>
              <a:off x="917576" y="3101545"/>
              <a:ext cx="838200" cy="914400"/>
            </a:xfrm>
            <a:prstGeom prst="flowChartDocument">
              <a:avLst/>
            </a:prstGeom>
            <a:solidFill>
              <a:srgbClr val="92D050"/>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4" name="Group 13"/>
            <p:cNvGrpSpPr>
              <a:grpSpLocks/>
            </p:cNvGrpSpPr>
            <p:nvPr/>
          </p:nvGrpSpPr>
          <p:grpSpPr bwMode="auto">
            <a:xfrm>
              <a:off x="993776" y="3253945"/>
              <a:ext cx="609600" cy="457200"/>
              <a:chOff x="576" y="960"/>
              <a:chExt cx="384" cy="288"/>
            </a:xfrm>
          </p:grpSpPr>
          <p:sp>
            <p:nvSpPr>
              <p:cNvPr id="37" name="Line 14"/>
              <p:cNvSpPr>
                <a:spLocks noChangeShapeType="1"/>
              </p:cNvSpPr>
              <p:nvPr/>
            </p:nvSpPr>
            <p:spPr bwMode="auto">
              <a:xfrm>
                <a:off x="576" y="960"/>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8" name="Line 15"/>
              <p:cNvSpPr>
                <a:spLocks noChangeShapeType="1"/>
              </p:cNvSpPr>
              <p:nvPr/>
            </p:nvSpPr>
            <p:spPr bwMode="auto">
              <a:xfrm>
                <a:off x="576" y="1056"/>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9" name="Line 16"/>
              <p:cNvSpPr>
                <a:spLocks noChangeShapeType="1"/>
              </p:cNvSpPr>
              <p:nvPr/>
            </p:nvSpPr>
            <p:spPr bwMode="auto">
              <a:xfrm>
                <a:off x="576" y="1152"/>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0" name="Line 17"/>
              <p:cNvSpPr>
                <a:spLocks noChangeShapeType="1"/>
              </p:cNvSpPr>
              <p:nvPr/>
            </p:nvSpPr>
            <p:spPr bwMode="auto">
              <a:xfrm>
                <a:off x="576" y="1248"/>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41" name="Group 40"/>
          <p:cNvGrpSpPr/>
          <p:nvPr/>
        </p:nvGrpSpPr>
        <p:grpSpPr>
          <a:xfrm>
            <a:off x="3978364" y="2501662"/>
            <a:ext cx="1447800" cy="1219200"/>
            <a:chOff x="3736978" y="3330145"/>
            <a:chExt cx="1447800" cy="1219200"/>
          </a:xfrm>
        </p:grpSpPr>
        <p:sp>
          <p:nvSpPr>
            <p:cNvPr id="5" name="AutoShape 4"/>
            <p:cNvSpPr>
              <a:spLocks noChangeArrowheads="1"/>
            </p:cNvSpPr>
            <p:nvPr/>
          </p:nvSpPr>
          <p:spPr bwMode="auto">
            <a:xfrm>
              <a:off x="4346578" y="3330145"/>
              <a:ext cx="838200" cy="914400"/>
            </a:xfrm>
            <a:prstGeom prst="flowChartDocument">
              <a:avLst/>
            </a:prstGeom>
            <a:solidFill>
              <a:srgbClr val="0153A5"/>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6" name="AutoShape 5"/>
            <p:cNvSpPr>
              <a:spLocks noChangeArrowheads="1"/>
            </p:cNvSpPr>
            <p:nvPr/>
          </p:nvSpPr>
          <p:spPr bwMode="auto">
            <a:xfrm>
              <a:off x="4194178" y="3406345"/>
              <a:ext cx="838200" cy="914400"/>
            </a:xfrm>
            <a:prstGeom prst="flowChartDocument">
              <a:avLst/>
            </a:prstGeom>
            <a:solidFill>
              <a:srgbClr val="92D050"/>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AutoShape 6"/>
            <p:cNvSpPr>
              <a:spLocks noChangeArrowheads="1"/>
            </p:cNvSpPr>
            <p:nvPr/>
          </p:nvSpPr>
          <p:spPr bwMode="auto">
            <a:xfrm>
              <a:off x="4041778" y="3482545"/>
              <a:ext cx="838200" cy="914400"/>
            </a:xfrm>
            <a:prstGeom prst="flowChartDocument">
              <a:avLst/>
            </a:prstGeom>
            <a:solidFill>
              <a:srgbClr val="0153A5"/>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12" name="AutoShape 11"/>
            <p:cNvSpPr>
              <a:spLocks noChangeArrowheads="1"/>
            </p:cNvSpPr>
            <p:nvPr/>
          </p:nvSpPr>
          <p:spPr bwMode="auto">
            <a:xfrm>
              <a:off x="4194178" y="3558745"/>
              <a:ext cx="609600" cy="533400"/>
            </a:xfrm>
            <a:prstGeom prst="star5">
              <a:avLst/>
            </a:prstGeom>
            <a:solidFill>
              <a:schemeClr val="bg2"/>
            </a:solidFill>
            <a:ln w="9525">
              <a:solidFill>
                <a:schemeClr val="tx1"/>
              </a:solidFill>
              <a:miter lim="800000"/>
              <a:headEnd/>
              <a:tailEnd/>
            </a:ln>
            <a:effectLst/>
          </p:spPr>
          <p:txBody>
            <a:bodyPr wrap="none" anchor="ctr"/>
            <a:lstStyle/>
            <a:p>
              <a:pPr>
                <a:defRPr/>
              </a:pP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 name="AutoShape 12"/>
            <p:cNvSpPr>
              <a:spLocks noChangeArrowheads="1"/>
            </p:cNvSpPr>
            <p:nvPr/>
          </p:nvSpPr>
          <p:spPr bwMode="auto">
            <a:xfrm>
              <a:off x="3736978" y="3634945"/>
              <a:ext cx="838200" cy="914400"/>
            </a:xfrm>
            <a:prstGeom prst="flowChartDocument">
              <a:avLst/>
            </a:prstGeom>
            <a:solidFill>
              <a:srgbClr val="92D050"/>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5" name="Group 18"/>
            <p:cNvGrpSpPr>
              <a:grpSpLocks/>
            </p:cNvGrpSpPr>
            <p:nvPr/>
          </p:nvGrpSpPr>
          <p:grpSpPr bwMode="auto">
            <a:xfrm>
              <a:off x="3813178" y="3787345"/>
              <a:ext cx="609600" cy="457200"/>
              <a:chOff x="576" y="960"/>
              <a:chExt cx="384" cy="288"/>
            </a:xfrm>
          </p:grpSpPr>
          <p:sp>
            <p:nvSpPr>
              <p:cNvPr id="33" name="Line 19"/>
              <p:cNvSpPr>
                <a:spLocks noChangeShapeType="1"/>
              </p:cNvSpPr>
              <p:nvPr/>
            </p:nvSpPr>
            <p:spPr bwMode="auto">
              <a:xfrm>
                <a:off x="576" y="960"/>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4" name="Line 20"/>
              <p:cNvSpPr>
                <a:spLocks noChangeShapeType="1"/>
              </p:cNvSpPr>
              <p:nvPr/>
            </p:nvSpPr>
            <p:spPr bwMode="auto">
              <a:xfrm>
                <a:off x="576" y="1056"/>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5" name="Line 21"/>
              <p:cNvSpPr>
                <a:spLocks noChangeShapeType="1"/>
              </p:cNvSpPr>
              <p:nvPr/>
            </p:nvSpPr>
            <p:spPr bwMode="auto">
              <a:xfrm>
                <a:off x="576" y="1152"/>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6" name="Line 22"/>
              <p:cNvSpPr>
                <a:spLocks noChangeShapeType="1"/>
              </p:cNvSpPr>
              <p:nvPr/>
            </p:nvSpPr>
            <p:spPr bwMode="auto">
              <a:xfrm>
                <a:off x="576" y="1248"/>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42" name="Group 41"/>
          <p:cNvGrpSpPr/>
          <p:nvPr/>
        </p:nvGrpSpPr>
        <p:grpSpPr>
          <a:xfrm>
            <a:off x="1158962" y="3568462"/>
            <a:ext cx="990600" cy="990600"/>
            <a:chOff x="917576" y="4396945"/>
            <a:chExt cx="990600" cy="990600"/>
          </a:xfrm>
        </p:grpSpPr>
        <p:sp>
          <p:nvSpPr>
            <p:cNvPr id="10" name="AutoShape 9"/>
            <p:cNvSpPr>
              <a:spLocks noChangeArrowheads="1"/>
            </p:cNvSpPr>
            <p:nvPr/>
          </p:nvSpPr>
          <p:spPr bwMode="auto">
            <a:xfrm>
              <a:off x="1069976" y="4396945"/>
              <a:ext cx="838200" cy="914400"/>
            </a:xfrm>
            <a:prstGeom prst="flowChartDocument">
              <a:avLst/>
            </a:prstGeom>
            <a:solidFill>
              <a:srgbClr val="0153A5"/>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11" name="AutoShape 10"/>
            <p:cNvSpPr>
              <a:spLocks noChangeArrowheads="1"/>
            </p:cNvSpPr>
            <p:nvPr/>
          </p:nvSpPr>
          <p:spPr bwMode="auto">
            <a:xfrm>
              <a:off x="917576" y="4473145"/>
              <a:ext cx="838200" cy="914400"/>
            </a:xfrm>
            <a:prstGeom prst="flowChartDocument">
              <a:avLst/>
            </a:prstGeom>
            <a:solidFill>
              <a:srgbClr val="0153A5"/>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16" name="AutoShape 23"/>
            <p:cNvSpPr>
              <a:spLocks noChangeArrowheads="1"/>
            </p:cNvSpPr>
            <p:nvPr/>
          </p:nvSpPr>
          <p:spPr bwMode="auto">
            <a:xfrm>
              <a:off x="993776" y="4549345"/>
              <a:ext cx="609600" cy="533400"/>
            </a:xfrm>
            <a:prstGeom prst="star5">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7" name="Text Box 24"/>
          <p:cNvSpPr txBox="1">
            <a:spLocks noChangeArrowheads="1"/>
          </p:cNvSpPr>
          <p:nvPr/>
        </p:nvSpPr>
        <p:spPr bwMode="auto">
          <a:xfrm>
            <a:off x="8093162" y="3797062"/>
            <a:ext cx="66717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600" b="0" dirty="0">
                <a:solidFill>
                  <a:schemeClr val="tx1"/>
                </a:solidFill>
                <a:latin typeface="Open Sans" panose="020B0606030504020204" pitchFamily="34" charset="0"/>
                <a:ea typeface="Open Sans" panose="020B0606030504020204" pitchFamily="34" charset="0"/>
                <a:cs typeface="Open Sans" panose="020B0606030504020204" pitchFamily="34" charset="0"/>
              </a:rPr>
              <a:t>time </a:t>
            </a:r>
            <a:endParaRPr lang="en-US" altLang="en-US" sz="2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Line 26"/>
          <p:cNvSpPr>
            <a:spLocks noChangeShapeType="1"/>
          </p:cNvSpPr>
          <p:nvPr/>
        </p:nvSpPr>
        <p:spPr bwMode="auto">
          <a:xfrm>
            <a:off x="6645362" y="2390537"/>
            <a:ext cx="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6" name="Line 27"/>
          <p:cNvSpPr>
            <a:spLocks noChangeShapeType="1"/>
          </p:cNvSpPr>
          <p:nvPr/>
        </p:nvSpPr>
        <p:spPr bwMode="auto">
          <a:xfrm>
            <a:off x="6645362" y="3685937"/>
            <a:ext cx="2133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7" name="Rectangle 28"/>
          <p:cNvSpPr>
            <a:spLocks noChangeArrowheads="1"/>
          </p:cNvSpPr>
          <p:nvPr/>
        </p:nvSpPr>
        <p:spPr bwMode="auto">
          <a:xfrm>
            <a:off x="6645362" y="2619137"/>
            <a:ext cx="609600" cy="1066800"/>
          </a:xfrm>
          <a:prstGeom prst="rect">
            <a:avLst/>
          </a:prstGeom>
          <a:solidFill>
            <a:srgbClr val="92D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29"/>
          <p:cNvSpPr>
            <a:spLocks noChangeArrowheads="1"/>
          </p:cNvSpPr>
          <p:nvPr/>
        </p:nvSpPr>
        <p:spPr bwMode="auto">
          <a:xfrm>
            <a:off x="7254962" y="2619137"/>
            <a:ext cx="609600" cy="1066800"/>
          </a:xfrm>
          <a:prstGeom prst="rect">
            <a:avLst/>
          </a:prstGeom>
          <a:solidFill>
            <a:srgbClr val="0153A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30"/>
          <p:cNvSpPr>
            <a:spLocks noChangeArrowheads="1"/>
          </p:cNvSpPr>
          <p:nvPr/>
        </p:nvSpPr>
        <p:spPr bwMode="auto">
          <a:xfrm>
            <a:off x="7864562" y="2619137"/>
            <a:ext cx="609600" cy="1066800"/>
          </a:xfrm>
          <a:prstGeom prst="rect">
            <a:avLst/>
          </a:prstGeom>
          <a:solidFill>
            <a:srgbClr val="92D05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30" name="Rectangle 31"/>
          <p:cNvSpPr>
            <a:spLocks noChangeArrowheads="1"/>
          </p:cNvSpPr>
          <p:nvPr/>
        </p:nvSpPr>
        <p:spPr bwMode="auto">
          <a:xfrm>
            <a:off x="8474162" y="2619137"/>
            <a:ext cx="228600" cy="1066800"/>
          </a:xfrm>
          <a:prstGeom prst="rect">
            <a:avLst/>
          </a:prstGeom>
          <a:solidFill>
            <a:srgbClr val="0153A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31" name="Text Box 32"/>
          <p:cNvSpPr txBox="1">
            <a:spLocks noChangeArrowheads="1"/>
          </p:cNvSpPr>
          <p:nvPr/>
        </p:nvSpPr>
        <p:spPr bwMode="auto">
          <a:xfrm>
            <a:off x="5959563" y="2338150"/>
            <a:ext cx="720725" cy="338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600" b="0" dirty="0">
                <a:solidFill>
                  <a:schemeClr val="tx1"/>
                </a:solidFill>
                <a:latin typeface="Open Sans" panose="020B0606030504020204" pitchFamily="34" charset="0"/>
                <a:ea typeface="Open Sans" panose="020B0606030504020204" pitchFamily="34" charset="0"/>
                <a:cs typeface="Open Sans" panose="020B0606030504020204" pitchFamily="34" charset="0"/>
              </a:rPr>
              <a:t>100%</a:t>
            </a:r>
            <a:endParaRPr lang="en-US" altLang="en-US" sz="2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Text Box 33"/>
          <p:cNvSpPr txBox="1">
            <a:spLocks noChangeArrowheads="1"/>
          </p:cNvSpPr>
          <p:nvPr/>
        </p:nvSpPr>
        <p:spPr bwMode="auto">
          <a:xfrm>
            <a:off x="6785063" y="1663462"/>
            <a:ext cx="1444625" cy="369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800" dirty="0">
                <a:solidFill>
                  <a:schemeClr val="tx1"/>
                </a:solidFill>
                <a:latin typeface="Open Sans" panose="020B0606030504020204" pitchFamily="34" charset="0"/>
                <a:ea typeface="Open Sans" panose="020B0606030504020204" pitchFamily="34" charset="0"/>
                <a:cs typeface="Open Sans" panose="020B0606030504020204" pitchFamily="34" charset="0"/>
              </a:rPr>
              <a:t>Bandwidth</a:t>
            </a:r>
            <a:endParaRPr lang="en-US" alt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Box 34"/>
          <p:cNvSpPr txBox="1">
            <a:spLocks noChangeArrowheads="1"/>
          </p:cNvSpPr>
          <p:nvPr/>
        </p:nvSpPr>
        <p:spPr bwMode="auto">
          <a:xfrm>
            <a:off x="4206965" y="1545987"/>
            <a:ext cx="10214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800" dirty="0">
                <a:solidFill>
                  <a:schemeClr val="tx1"/>
                </a:solidFill>
                <a:latin typeface="Open Sans" panose="020B0606030504020204" pitchFamily="34" charset="0"/>
                <a:ea typeface="Open Sans" panose="020B0606030504020204" pitchFamily="34" charset="0"/>
                <a:cs typeface="Open Sans" panose="020B0606030504020204" pitchFamily="34" charset="0"/>
              </a:rPr>
              <a:t>Output</a:t>
            </a:r>
            <a:endParaRPr lang="en-US" altLang="en-US" sz="2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Box 35"/>
          <p:cNvSpPr txBox="1">
            <a:spLocks noChangeArrowheads="1"/>
          </p:cNvSpPr>
          <p:nvPr/>
        </p:nvSpPr>
        <p:spPr bwMode="auto">
          <a:xfrm>
            <a:off x="1235163" y="1509474"/>
            <a:ext cx="8130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800" dirty="0">
                <a:solidFill>
                  <a:schemeClr val="tx1"/>
                </a:solidFill>
                <a:latin typeface="Open Sans" panose="020B0606030504020204" pitchFamily="34" charset="0"/>
                <a:ea typeface="Open Sans" panose="020B0606030504020204" pitchFamily="34" charset="0"/>
                <a:cs typeface="Open Sans" panose="020B0606030504020204" pitchFamily="34" charset="0"/>
              </a:rPr>
              <a:t>Input</a:t>
            </a:r>
            <a:endParaRPr lang="en-US" altLang="en-US" sz="2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Text Box 36"/>
          <p:cNvSpPr txBox="1">
            <a:spLocks noChangeArrowheads="1"/>
          </p:cNvSpPr>
          <p:nvPr/>
        </p:nvSpPr>
        <p:spPr bwMode="auto">
          <a:xfrm rot="16200000">
            <a:off x="471783" y="2420799"/>
            <a:ext cx="90922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400">
                <a:solidFill>
                  <a:schemeClr val="tx1"/>
                </a:solidFill>
                <a:latin typeface="Open Sans" panose="020B0606030504020204" pitchFamily="34" charset="0"/>
                <a:ea typeface="Open Sans" panose="020B0606030504020204" pitchFamily="34" charset="0"/>
                <a:cs typeface="Open Sans" panose="020B0606030504020204" pitchFamily="34" charset="0"/>
              </a:rPr>
              <a:t>Content</a:t>
            </a:r>
            <a:endParaRPr lang="en-US" altLang="en-US" sz="1400" b="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 Box 37"/>
          <p:cNvSpPr txBox="1">
            <a:spLocks noChangeArrowheads="1"/>
          </p:cNvSpPr>
          <p:nvPr/>
        </p:nvSpPr>
        <p:spPr bwMode="auto">
          <a:xfrm rot="16200000">
            <a:off x="324283" y="3897174"/>
            <a:ext cx="120898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Advertising</a:t>
            </a:r>
          </a:p>
        </p:txBody>
      </p:sp>
      <p:sp>
        <p:nvSpPr>
          <p:cNvPr id="23" name="Line 38"/>
          <p:cNvSpPr>
            <a:spLocks noChangeShapeType="1"/>
          </p:cNvSpPr>
          <p:nvPr/>
        </p:nvSpPr>
        <p:spPr bwMode="auto">
          <a:xfrm>
            <a:off x="2426654" y="3187462"/>
            <a:ext cx="1219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4" name="Text Box 39"/>
          <p:cNvSpPr txBox="1">
            <a:spLocks noChangeArrowheads="1"/>
          </p:cNvSpPr>
          <p:nvPr/>
        </p:nvSpPr>
        <p:spPr bwMode="auto">
          <a:xfrm>
            <a:off x="2426655" y="2652474"/>
            <a:ext cx="130958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Temporal</a:t>
            </a:r>
          </a:p>
          <a:p>
            <a:pPr algn="l"/>
            <a:r>
              <a:rPr lang="en-US" alt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Multiplexing</a:t>
            </a:r>
            <a:endPar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4" name="TextBox 43">
            <a:extLst>
              <a:ext uri="{FF2B5EF4-FFF2-40B4-BE49-F238E27FC236}">
                <a16:creationId xmlns:a16="http://schemas.microsoft.com/office/drawing/2014/main" id="{C0545C5E-27EA-4A68-A2A8-2D1ED8CD2877}"/>
              </a:ext>
            </a:extLst>
          </p:cNvPr>
          <p:cNvSpPr txBox="1"/>
          <p:nvPr/>
        </p:nvSpPr>
        <p:spPr>
          <a:xfrm>
            <a:off x="1080283" y="5372148"/>
            <a:ext cx="6097022" cy="369332"/>
          </a:xfrm>
          <a:prstGeom prst="rect">
            <a:avLst/>
          </a:prstGeom>
          <a:noFill/>
        </p:spPr>
        <p:txBody>
          <a:bodyPr wrap="square">
            <a:spAutoFit/>
          </a:bodyPr>
          <a:lstStyle/>
          <a:p>
            <a:r>
              <a:rPr lang="zh-TW" altLang="en-US" b="1" i="0" dirty="0">
                <a:solidFill>
                  <a:srgbClr val="202122"/>
                </a:solidFill>
                <a:effectLst/>
                <a:latin typeface="Arial" panose="020B0604020202020204" pitchFamily="34" charset="0"/>
              </a:rPr>
              <a:t>多路复用</a:t>
            </a:r>
            <a:r>
              <a:rPr lang="zh-TW" altLang="en-US" b="0" i="0" dirty="0">
                <a:solidFill>
                  <a:srgbClr val="202122"/>
                </a:solidFill>
                <a:effectLst/>
                <a:latin typeface="Arial" panose="020B0604020202020204" pitchFamily="34" charset="0"/>
              </a:rPr>
              <a:t>（</a:t>
            </a:r>
            <a:r>
              <a:rPr lang="en-US" b="0" i="0" dirty="0">
                <a:solidFill>
                  <a:srgbClr val="202122"/>
                </a:solidFill>
                <a:effectLst/>
                <a:latin typeface="Arial" panose="020B0604020202020204" pitchFamily="34" charset="0"/>
              </a:rPr>
              <a:t>Multiplexing，</a:t>
            </a:r>
            <a:r>
              <a:rPr lang="zh-TW" altLang="en-US" b="0" i="0" dirty="0">
                <a:solidFill>
                  <a:srgbClr val="202122"/>
                </a:solidFill>
                <a:effectLst/>
                <a:latin typeface="Arial" panose="020B0604020202020204" pitchFamily="34" charset="0"/>
              </a:rPr>
              <a:t>又稱「</a:t>
            </a:r>
            <a:r>
              <a:rPr lang="zh-TW" altLang="en-US" b="1" i="0" dirty="0">
                <a:solidFill>
                  <a:srgbClr val="202122"/>
                </a:solidFill>
                <a:effectLst/>
                <a:latin typeface="Arial" panose="020B0604020202020204" pitchFamily="34" charset="0"/>
              </a:rPr>
              <a:t>多工</a:t>
            </a:r>
            <a:r>
              <a:rPr lang="zh-TW" altLang="en-US" b="0" i="0" dirty="0">
                <a:solidFill>
                  <a:srgbClr val="202122"/>
                </a:solidFill>
                <a:effectLst/>
                <a:latin typeface="Arial" panose="020B0604020202020204" pitchFamily="34" charset="0"/>
              </a:rPr>
              <a:t>」）</a:t>
            </a:r>
            <a:r>
              <a:rPr lang="en-US" dirty="0">
                <a:sym typeface="Wingdings" panose="05000000000000000000" pitchFamily="2" charset="2"/>
              </a:rPr>
              <a:t></a:t>
            </a:r>
            <a:endParaRPr lang="en-US" dirty="0"/>
          </a:p>
        </p:txBody>
      </p:sp>
      <p:pic>
        <p:nvPicPr>
          <p:cNvPr id="2050" name="Picture 2">
            <a:extLst>
              <a:ext uri="{FF2B5EF4-FFF2-40B4-BE49-F238E27FC236}">
                <a16:creationId xmlns:a16="http://schemas.microsoft.com/office/drawing/2014/main" id="{3371D28C-A0E2-4864-928D-6968FF634C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6849" y="4873807"/>
            <a:ext cx="5199796" cy="12479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BF3C05F-DC63-4083-9906-3EE7B511973D}"/>
              </a:ext>
            </a:extLst>
          </p:cNvPr>
          <p:cNvSpPr txBox="1"/>
          <p:nvPr/>
        </p:nvSpPr>
        <p:spPr>
          <a:xfrm>
            <a:off x="3978364" y="4111773"/>
            <a:ext cx="2374424" cy="369332"/>
          </a:xfrm>
          <a:prstGeom prst="rect">
            <a:avLst/>
          </a:prstGeom>
          <a:noFill/>
        </p:spPr>
        <p:txBody>
          <a:bodyPr wrap="square" rtlCol="0">
            <a:spAutoFit/>
          </a:bodyPr>
          <a:lstStyle/>
          <a:p>
            <a:r>
              <a:rPr lang="en-US" dirty="0"/>
              <a:t>E.g., TV Advertising </a:t>
            </a:r>
          </a:p>
        </p:txBody>
      </p:sp>
    </p:spTree>
    <p:extLst>
      <p:ext uri="{BB962C8B-B14F-4D97-AF65-F5344CB8AC3E}">
        <p14:creationId xmlns:p14="http://schemas.microsoft.com/office/powerpoint/2010/main" val="2815810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Online -- </a:t>
            </a:r>
            <a:r>
              <a:rPr lang="en-US" altLang="en-US" b="1" dirty="0"/>
              <a:t>Spatial Multiplexing</a:t>
            </a:r>
            <a:endParaRPr lang="en-US" b="1" dirty="0"/>
          </a:p>
        </p:txBody>
      </p:sp>
      <p:grpSp>
        <p:nvGrpSpPr>
          <p:cNvPr id="3" name="Group 2">
            <a:extLst>
              <a:ext uri="{FF2B5EF4-FFF2-40B4-BE49-F238E27FC236}">
                <a16:creationId xmlns:a16="http://schemas.microsoft.com/office/drawing/2014/main" id="{7821E00C-D957-451E-98C5-4620981C91FE}"/>
              </a:ext>
            </a:extLst>
          </p:cNvPr>
          <p:cNvGrpSpPr/>
          <p:nvPr/>
        </p:nvGrpSpPr>
        <p:grpSpPr>
          <a:xfrm>
            <a:off x="1138793" y="1632455"/>
            <a:ext cx="9946203" cy="4431755"/>
            <a:chOff x="1719435" y="2171700"/>
            <a:chExt cx="8827629" cy="3379232"/>
          </a:xfrm>
        </p:grpSpPr>
        <p:sp>
          <p:nvSpPr>
            <p:cNvPr id="5" name="Line 3"/>
            <p:cNvSpPr>
              <a:spLocks noChangeShapeType="1"/>
            </p:cNvSpPr>
            <p:nvPr/>
          </p:nvSpPr>
          <p:spPr bwMode="auto">
            <a:xfrm>
              <a:off x="8351115" y="4572000"/>
              <a:ext cx="21336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 name="Text Box 4"/>
            <p:cNvSpPr txBox="1">
              <a:spLocks noChangeArrowheads="1"/>
            </p:cNvSpPr>
            <p:nvPr/>
          </p:nvSpPr>
          <p:spPr bwMode="auto">
            <a:xfrm>
              <a:off x="9878291" y="4572000"/>
              <a:ext cx="6687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800" b="0">
                  <a:solidFill>
                    <a:schemeClr val="tx1"/>
                  </a:solidFill>
                  <a:latin typeface="Open Sans" panose="020B0606030504020204" pitchFamily="34" charset="0"/>
                  <a:ea typeface="Open Sans" panose="020B0606030504020204" pitchFamily="34" charset="0"/>
                  <a:cs typeface="Open Sans" panose="020B0606030504020204" pitchFamily="34" charset="0"/>
                </a:rPr>
                <a:t>time</a:t>
              </a:r>
              <a:endParaRPr lang="en-US" altLang="en-US" sz="2400" b="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AutoShape 7"/>
            <p:cNvSpPr>
              <a:spLocks noChangeArrowheads="1"/>
            </p:cNvSpPr>
            <p:nvPr/>
          </p:nvSpPr>
          <p:spPr bwMode="auto">
            <a:xfrm>
              <a:off x="2182091" y="2895600"/>
              <a:ext cx="838200" cy="914400"/>
            </a:xfrm>
            <a:prstGeom prst="flowChartDocument">
              <a:avLst/>
            </a:prstGeom>
            <a:solidFill>
              <a:srgbClr val="92D050"/>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endParaRPr lang="en-US" altLang="en-US" sz="2400">
                <a:solidFill>
                  <a:srgbClr val="24CA3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8"/>
            <p:cNvSpPr>
              <a:spLocks noChangeArrowheads="1"/>
            </p:cNvSpPr>
            <p:nvPr/>
          </p:nvSpPr>
          <p:spPr bwMode="auto">
            <a:xfrm>
              <a:off x="2029691" y="2971800"/>
              <a:ext cx="838200" cy="914400"/>
            </a:xfrm>
            <a:prstGeom prst="flowChartDocument">
              <a:avLst/>
            </a:prstGeom>
            <a:solidFill>
              <a:srgbClr val="92D050"/>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endParaRPr lang="en-US" altLang="en-US" sz="2400">
                <a:solidFill>
                  <a:srgbClr val="24CA3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AutoShape 9"/>
            <p:cNvSpPr>
              <a:spLocks noChangeArrowheads="1"/>
            </p:cNvSpPr>
            <p:nvPr/>
          </p:nvSpPr>
          <p:spPr bwMode="auto">
            <a:xfrm>
              <a:off x="2182091" y="4267200"/>
              <a:ext cx="838200" cy="914400"/>
            </a:xfrm>
            <a:prstGeom prst="flowChartDocument">
              <a:avLst/>
            </a:prstGeom>
            <a:solidFill>
              <a:srgbClr val="0153A5"/>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endParaRPr lang="en-US" altLang="en-US" sz="2400">
                <a:solidFill>
                  <a:srgbClr val="24CA3C"/>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AutoShape 10"/>
            <p:cNvSpPr>
              <a:spLocks noChangeArrowheads="1"/>
            </p:cNvSpPr>
            <p:nvPr/>
          </p:nvSpPr>
          <p:spPr bwMode="auto">
            <a:xfrm>
              <a:off x="2029691" y="4343400"/>
              <a:ext cx="838200" cy="914400"/>
            </a:xfrm>
            <a:prstGeom prst="flowChartDocument">
              <a:avLst/>
            </a:prstGeom>
            <a:solidFill>
              <a:srgbClr val="0153A5"/>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3" name="Group 11"/>
            <p:cNvGrpSpPr>
              <a:grpSpLocks/>
            </p:cNvGrpSpPr>
            <p:nvPr/>
          </p:nvGrpSpPr>
          <p:grpSpPr bwMode="auto">
            <a:xfrm>
              <a:off x="2105891" y="3124200"/>
              <a:ext cx="609600" cy="457200"/>
              <a:chOff x="576" y="960"/>
              <a:chExt cx="384" cy="288"/>
            </a:xfrm>
          </p:grpSpPr>
          <p:sp>
            <p:nvSpPr>
              <p:cNvPr id="37" name="Line 12"/>
              <p:cNvSpPr>
                <a:spLocks noChangeShapeType="1"/>
              </p:cNvSpPr>
              <p:nvPr/>
            </p:nvSpPr>
            <p:spPr bwMode="auto">
              <a:xfrm>
                <a:off x="576" y="960"/>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8" name="Line 13"/>
              <p:cNvSpPr>
                <a:spLocks noChangeShapeType="1"/>
              </p:cNvSpPr>
              <p:nvPr/>
            </p:nvSpPr>
            <p:spPr bwMode="auto">
              <a:xfrm>
                <a:off x="576" y="1056"/>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9" name="Line 14"/>
              <p:cNvSpPr>
                <a:spLocks noChangeShapeType="1"/>
              </p:cNvSpPr>
              <p:nvPr/>
            </p:nvSpPr>
            <p:spPr bwMode="auto">
              <a:xfrm>
                <a:off x="576" y="1152"/>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40" name="Line 15"/>
              <p:cNvSpPr>
                <a:spLocks noChangeShapeType="1"/>
              </p:cNvSpPr>
              <p:nvPr/>
            </p:nvSpPr>
            <p:spPr bwMode="auto">
              <a:xfrm>
                <a:off x="576" y="1248"/>
                <a:ext cx="384"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4" name="AutoShape 16"/>
            <p:cNvSpPr>
              <a:spLocks noChangeArrowheads="1"/>
            </p:cNvSpPr>
            <p:nvPr/>
          </p:nvSpPr>
          <p:spPr bwMode="auto">
            <a:xfrm>
              <a:off x="2105891" y="4419600"/>
              <a:ext cx="609600" cy="533400"/>
            </a:xfrm>
            <a:prstGeom prst="star5">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41" name="Group 40"/>
            <p:cNvGrpSpPr/>
            <p:nvPr/>
          </p:nvGrpSpPr>
          <p:grpSpPr>
            <a:xfrm>
              <a:off x="4672447" y="3124200"/>
              <a:ext cx="2737643" cy="1656994"/>
              <a:chOff x="3096491" y="3124200"/>
              <a:chExt cx="2895600" cy="1752600"/>
            </a:xfrm>
            <a:solidFill>
              <a:srgbClr val="92D050"/>
            </a:solidFill>
          </p:grpSpPr>
          <p:sp>
            <p:nvSpPr>
              <p:cNvPr id="8" name="AutoShape 6"/>
              <p:cNvSpPr>
                <a:spLocks noChangeArrowheads="1"/>
              </p:cNvSpPr>
              <p:nvPr/>
            </p:nvSpPr>
            <p:spPr bwMode="auto">
              <a:xfrm>
                <a:off x="3325091" y="3124200"/>
                <a:ext cx="2667000" cy="1600200"/>
              </a:xfrm>
              <a:prstGeom prst="flowChartPredefinedProcess">
                <a:avLst/>
              </a:pr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15" name="AutoShape 17"/>
              <p:cNvSpPr>
                <a:spLocks noChangeArrowheads="1"/>
              </p:cNvSpPr>
              <p:nvPr/>
            </p:nvSpPr>
            <p:spPr bwMode="auto">
              <a:xfrm>
                <a:off x="3096491" y="3276600"/>
                <a:ext cx="2667000" cy="1600200"/>
              </a:xfrm>
              <a:prstGeom prst="flowChartPredefinedProcess">
                <a:avLst/>
              </a:prstGeom>
              <a:grp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grpSp>
            <p:nvGrpSpPr>
              <p:cNvPr id="16" name="Group 18"/>
              <p:cNvGrpSpPr>
                <a:grpSpLocks/>
              </p:cNvGrpSpPr>
              <p:nvPr/>
            </p:nvGrpSpPr>
            <p:grpSpPr bwMode="auto">
              <a:xfrm>
                <a:off x="3629891" y="3657600"/>
                <a:ext cx="609600" cy="457200"/>
                <a:chOff x="576" y="960"/>
                <a:chExt cx="384" cy="288"/>
              </a:xfrm>
              <a:grpFill/>
            </p:grpSpPr>
            <p:sp>
              <p:nvSpPr>
                <p:cNvPr id="33" name="Line 19"/>
                <p:cNvSpPr>
                  <a:spLocks noChangeShapeType="1"/>
                </p:cNvSpPr>
                <p:nvPr/>
              </p:nvSpPr>
              <p:spPr bwMode="auto">
                <a:xfrm>
                  <a:off x="576" y="960"/>
                  <a:ext cx="384" cy="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4" name="Line 20"/>
                <p:cNvSpPr>
                  <a:spLocks noChangeShapeType="1"/>
                </p:cNvSpPr>
                <p:nvPr/>
              </p:nvSpPr>
              <p:spPr bwMode="auto">
                <a:xfrm>
                  <a:off x="576" y="1056"/>
                  <a:ext cx="384" cy="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5" name="Line 21"/>
                <p:cNvSpPr>
                  <a:spLocks noChangeShapeType="1"/>
                </p:cNvSpPr>
                <p:nvPr/>
              </p:nvSpPr>
              <p:spPr bwMode="auto">
                <a:xfrm>
                  <a:off x="576" y="1152"/>
                  <a:ext cx="384" cy="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6" name="Line 22"/>
                <p:cNvSpPr>
                  <a:spLocks noChangeShapeType="1"/>
                </p:cNvSpPr>
                <p:nvPr/>
              </p:nvSpPr>
              <p:spPr bwMode="auto">
                <a:xfrm>
                  <a:off x="576" y="1248"/>
                  <a:ext cx="384" cy="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7" name="Rectangle 23"/>
              <p:cNvSpPr>
                <a:spLocks noChangeArrowheads="1"/>
              </p:cNvSpPr>
              <p:nvPr/>
            </p:nvSpPr>
            <p:spPr bwMode="auto">
              <a:xfrm>
                <a:off x="4391891" y="3505200"/>
                <a:ext cx="914400" cy="685800"/>
              </a:xfrm>
              <a:prstGeom prst="rect">
                <a:avLst/>
              </a:prstGeom>
              <a:solidFill>
                <a:srgbClr val="0153A5"/>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18" name="AutoShape 24"/>
              <p:cNvSpPr>
                <a:spLocks noChangeArrowheads="1"/>
              </p:cNvSpPr>
              <p:nvPr/>
            </p:nvSpPr>
            <p:spPr bwMode="auto">
              <a:xfrm>
                <a:off x="4544291" y="3581400"/>
                <a:ext cx="609600" cy="533400"/>
              </a:xfrm>
              <a:prstGeom prst="star5">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 name="Line 25"/>
              <p:cNvSpPr>
                <a:spLocks noChangeShapeType="1"/>
              </p:cNvSpPr>
              <p:nvPr/>
            </p:nvSpPr>
            <p:spPr bwMode="auto">
              <a:xfrm>
                <a:off x="3629891" y="4343400"/>
                <a:ext cx="1600200" cy="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 name="Line 26"/>
              <p:cNvSpPr>
                <a:spLocks noChangeShapeType="1"/>
              </p:cNvSpPr>
              <p:nvPr/>
            </p:nvSpPr>
            <p:spPr bwMode="auto">
              <a:xfrm>
                <a:off x="3629891" y="4572000"/>
                <a:ext cx="1600200" cy="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1" name="Line 27"/>
              <p:cNvSpPr>
                <a:spLocks noChangeShapeType="1"/>
              </p:cNvSpPr>
              <p:nvPr/>
            </p:nvSpPr>
            <p:spPr bwMode="auto">
              <a:xfrm>
                <a:off x="3629891" y="4800600"/>
                <a:ext cx="1600200" cy="0"/>
              </a:xfrm>
              <a:prstGeom prst="line">
                <a:avLst/>
              </a:prstGeom>
              <a:grp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22" name="Line 28"/>
            <p:cNvSpPr>
              <a:spLocks noChangeShapeType="1"/>
            </p:cNvSpPr>
            <p:nvPr/>
          </p:nvSpPr>
          <p:spPr bwMode="auto">
            <a:xfrm>
              <a:off x="8351116" y="3276600"/>
              <a:ext cx="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Box 29"/>
            <p:cNvSpPr txBox="1">
              <a:spLocks noChangeArrowheads="1"/>
            </p:cNvSpPr>
            <p:nvPr/>
          </p:nvSpPr>
          <p:spPr bwMode="auto">
            <a:xfrm>
              <a:off x="7592580" y="3200400"/>
              <a:ext cx="78739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800" b="0" dirty="0">
                  <a:solidFill>
                    <a:schemeClr val="tx1"/>
                  </a:solidFill>
                  <a:latin typeface="Open Sans" panose="020B0606030504020204" pitchFamily="34" charset="0"/>
                  <a:ea typeface="Open Sans" panose="020B0606030504020204" pitchFamily="34" charset="0"/>
                  <a:cs typeface="Open Sans" panose="020B0606030504020204" pitchFamily="34" charset="0"/>
                </a:rPr>
                <a:t>100%</a:t>
              </a:r>
              <a:endParaRPr lang="en-US" altLang="en-US" sz="2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Rectangle 30"/>
            <p:cNvSpPr>
              <a:spLocks noChangeArrowheads="1"/>
            </p:cNvSpPr>
            <p:nvPr/>
          </p:nvSpPr>
          <p:spPr bwMode="auto">
            <a:xfrm>
              <a:off x="8354291" y="3810000"/>
              <a:ext cx="2057400" cy="762000"/>
            </a:xfrm>
            <a:prstGeom prst="rect">
              <a:avLst/>
            </a:prstGeom>
            <a:solidFill>
              <a:srgbClr val="92D050"/>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31"/>
            <p:cNvSpPr>
              <a:spLocks noChangeArrowheads="1"/>
            </p:cNvSpPr>
            <p:nvPr/>
          </p:nvSpPr>
          <p:spPr bwMode="auto">
            <a:xfrm>
              <a:off x="8354291" y="3505200"/>
              <a:ext cx="2057400" cy="304800"/>
            </a:xfrm>
            <a:prstGeom prst="rect">
              <a:avLst/>
            </a:prstGeom>
            <a:solidFill>
              <a:srgbClr val="0153A5"/>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hangingPunct="1"/>
              <a:endParaRPr lang="en-US" altLang="en-US">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Box 32"/>
            <p:cNvSpPr txBox="1">
              <a:spLocks noChangeArrowheads="1"/>
            </p:cNvSpPr>
            <p:nvPr/>
          </p:nvSpPr>
          <p:spPr bwMode="auto">
            <a:xfrm rot="16200000">
              <a:off x="1418712" y="3197325"/>
              <a:ext cx="90922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400">
                  <a:solidFill>
                    <a:schemeClr val="tx1"/>
                  </a:solidFill>
                  <a:latin typeface="Open Sans" panose="020B0606030504020204" pitchFamily="34" charset="0"/>
                  <a:ea typeface="Open Sans" panose="020B0606030504020204" pitchFamily="34" charset="0"/>
                  <a:cs typeface="Open Sans" panose="020B0606030504020204" pitchFamily="34" charset="0"/>
                </a:rPr>
                <a:t>Content</a:t>
              </a:r>
              <a:endParaRPr lang="en-US" altLang="en-US" sz="1400" b="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Box 33"/>
            <p:cNvSpPr txBox="1">
              <a:spLocks noChangeArrowheads="1"/>
            </p:cNvSpPr>
            <p:nvPr/>
          </p:nvSpPr>
          <p:spPr bwMode="auto">
            <a:xfrm rot="16200000">
              <a:off x="1269624" y="4675288"/>
              <a:ext cx="120898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400">
                  <a:solidFill>
                    <a:schemeClr val="tx1"/>
                  </a:solidFill>
                  <a:latin typeface="Open Sans" panose="020B0606030504020204" pitchFamily="34" charset="0"/>
                  <a:ea typeface="Open Sans" panose="020B0606030504020204" pitchFamily="34" charset="0"/>
                  <a:cs typeface="Open Sans" panose="020B0606030504020204" pitchFamily="34" charset="0"/>
                </a:rPr>
                <a:t>Advertising</a:t>
              </a:r>
            </a:p>
          </p:txBody>
        </p:sp>
        <p:sp>
          <p:nvSpPr>
            <p:cNvPr id="28" name="Line 34"/>
            <p:cNvSpPr>
              <a:spLocks noChangeShapeType="1"/>
            </p:cNvSpPr>
            <p:nvPr/>
          </p:nvSpPr>
          <p:spPr bwMode="auto">
            <a:xfrm>
              <a:off x="3210792" y="3962400"/>
              <a:ext cx="1219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9" name="Text Box 35"/>
            <p:cNvSpPr txBox="1">
              <a:spLocks noChangeArrowheads="1"/>
            </p:cNvSpPr>
            <p:nvPr/>
          </p:nvSpPr>
          <p:spPr bwMode="auto">
            <a:xfrm>
              <a:off x="3210793" y="3351213"/>
              <a:ext cx="130958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400">
                  <a:solidFill>
                    <a:schemeClr val="tx1"/>
                  </a:solidFill>
                  <a:latin typeface="Open Sans" panose="020B0606030504020204" pitchFamily="34" charset="0"/>
                  <a:ea typeface="Open Sans" panose="020B0606030504020204" pitchFamily="34" charset="0"/>
                  <a:cs typeface="Open Sans" panose="020B0606030504020204" pitchFamily="34" charset="0"/>
                </a:rPr>
                <a:t>Spatial</a:t>
              </a:r>
            </a:p>
            <a:p>
              <a:pPr algn="l"/>
              <a:r>
                <a:rPr lang="en-US" altLang="en-US" sz="1400">
                  <a:solidFill>
                    <a:schemeClr val="tx1"/>
                  </a:solidFill>
                  <a:latin typeface="Open Sans" panose="020B0606030504020204" pitchFamily="34" charset="0"/>
                  <a:ea typeface="Open Sans" panose="020B0606030504020204" pitchFamily="34" charset="0"/>
                  <a:cs typeface="Open Sans" panose="020B0606030504020204" pitchFamily="34" charset="0"/>
                </a:rPr>
                <a:t>Multiplexing</a:t>
              </a:r>
            </a:p>
          </p:txBody>
        </p:sp>
        <p:sp>
          <p:nvSpPr>
            <p:cNvPr id="30" name="Text Box 36"/>
            <p:cNvSpPr txBox="1">
              <a:spLocks noChangeArrowheads="1"/>
            </p:cNvSpPr>
            <p:nvPr/>
          </p:nvSpPr>
          <p:spPr bwMode="auto">
            <a:xfrm>
              <a:off x="8490816" y="2208213"/>
              <a:ext cx="144462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800" dirty="0">
                  <a:solidFill>
                    <a:schemeClr val="tx1"/>
                  </a:solidFill>
                  <a:latin typeface="Open Sans" panose="020B0606030504020204" pitchFamily="34" charset="0"/>
                  <a:ea typeface="Open Sans" panose="020B0606030504020204" pitchFamily="34" charset="0"/>
                  <a:cs typeface="Open Sans" panose="020B0606030504020204" pitchFamily="34" charset="0"/>
                </a:rPr>
                <a:t>Bandwidth</a:t>
              </a:r>
              <a:endParaRPr lang="en-US" alt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Text Box 37"/>
            <p:cNvSpPr txBox="1">
              <a:spLocks noChangeArrowheads="1"/>
            </p:cNvSpPr>
            <p:nvPr/>
          </p:nvSpPr>
          <p:spPr bwMode="auto">
            <a:xfrm>
              <a:off x="5449342" y="2208213"/>
              <a:ext cx="10214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a:r>
                <a:rPr lang="en-US" altLang="en-US" sz="1800" dirty="0">
                  <a:solidFill>
                    <a:schemeClr val="tx1"/>
                  </a:solidFill>
                  <a:latin typeface="Open Sans" panose="020B0606030504020204" pitchFamily="34" charset="0"/>
                  <a:ea typeface="Open Sans" panose="020B0606030504020204" pitchFamily="34" charset="0"/>
                  <a:cs typeface="Open Sans" panose="020B0606030504020204" pitchFamily="34" charset="0"/>
                </a:rPr>
                <a:t>Output</a:t>
              </a:r>
              <a:endParaRPr lang="en-US" alt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Text Box 38"/>
            <p:cNvSpPr txBox="1">
              <a:spLocks noChangeArrowheads="1"/>
            </p:cNvSpPr>
            <p:nvPr/>
          </p:nvSpPr>
          <p:spPr bwMode="auto">
            <a:xfrm>
              <a:off x="2105892" y="2171700"/>
              <a:ext cx="81304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l"/>
              <a:r>
                <a:rPr lang="en-US" altLang="en-US" sz="1800" dirty="0">
                  <a:solidFill>
                    <a:schemeClr val="tx1"/>
                  </a:solidFill>
                  <a:latin typeface="Open Sans" panose="020B0606030504020204" pitchFamily="34" charset="0"/>
                  <a:ea typeface="Open Sans" panose="020B0606030504020204" pitchFamily="34" charset="0"/>
                  <a:cs typeface="Open Sans" panose="020B0606030504020204" pitchFamily="34" charset="0"/>
                </a:rPr>
                <a:t>Input</a:t>
              </a:r>
              <a:endParaRPr lang="en-US" altLang="en-US" sz="2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TextBox 41">
              <a:extLst>
                <a:ext uri="{FF2B5EF4-FFF2-40B4-BE49-F238E27FC236}">
                  <a16:creationId xmlns:a16="http://schemas.microsoft.com/office/drawing/2014/main" id="{5B7E3155-C914-440E-B21D-4BFBB503EDAC}"/>
                </a:ext>
              </a:extLst>
            </p:cNvPr>
            <p:cNvSpPr txBox="1"/>
            <p:nvPr/>
          </p:nvSpPr>
          <p:spPr>
            <a:xfrm>
              <a:off x="4541867" y="5181600"/>
              <a:ext cx="2422458" cy="369332"/>
            </a:xfrm>
            <a:prstGeom prst="rect">
              <a:avLst/>
            </a:prstGeom>
            <a:noFill/>
          </p:spPr>
          <p:txBody>
            <a:bodyPr wrap="none" rtlCol="0">
              <a:spAutoFit/>
            </a:bodyPr>
            <a:lstStyle/>
            <a:p>
              <a:r>
                <a:rPr lang="en-US" dirty="0"/>
                <a:t>E.g., Google AdSense</a:t>
              </a:r>
            </a:p>
          </p:txBody>
        </p:sp>
      </p:grpSp>
    </p:spTree>
    <p:extLst>
      <p:ext uri="{BB962C8B-B14F-4D97-AF65-F5344CB8AC3E}">
        <p14:creationId xmlns:p14="http://schemas.microsoft.com/office/powerpoint/2010/main" val="1048882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Display Advertising</a:t>
            </a:r>
          </a:p>
        </p:txBody>
      </p:sp>
      <p:graphicFrame>
        <p:nvGraphicFramePr>
          <p:cNvPr id="4" name="Object 12"/>
          <p:cNvGraphicFramePr>
            <a:graphicFrameLocks noGrp="1" noChangeAspect="1"/>
          </p:cNvGraphicFramePr>
          <p:nvPr>
            <p:ph idx="1"/>
            <p:extLst>
              <p:ext uri="{D42A27DB-BD31-4B8C-83A1-F6EECF244321}">
                <p14:modId xmlns:p14="http://schemas.microsoft.com/office/powerpoint/2010/main" val="1366617813"/>
              </p:ext>
            </p:extLst>
          </p:nvPr>
        </p:nvGraphicFramePr>
        <p:xfrm>
          <a:off x="4889500" y="3017838"/>
          <a:ext cx="2032000" cy="1833562"/>
        </p:xfrm>
        <a:graphic>
          <a:graphicData uri="http://schemas.openxmlformats.org/presentationml/2006/ole">
            <mc:AlternateContent xmlns:mc="http://schemas.openxmlformats.org/markup-compatibility/2006">
              <mc:Choice xmlns:v="urn:schemas-microsoft-com:vml" Requires="v">
                <p:oleObj spid="_x0000_s2112" name="Bitmap Image" r:id="rId4" imgW="2346667" imgH="2118095" progId="Paint.Picture">
                  <p:embed/>
                </p:oleObj>
              </mc:Choice>
              <mc:Fallback>
                <p:oleObj name="Bitmap Image" r:id="rId4" imgW="2346667" imgH="2118095"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9500" y="3017838"/>
                        <a:ext cx="2032000" cy="1833562"/>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 name="Object 14"/>
          <p:cNvGraphicFramePr>
            <a:graphicFrameLocks noChangeAspect="1"/>
          </p:cNvGraphicFramePr>
          <p:nvPr>
            <p:extLst>
              <p:ext uri="{D42A27DB-BD31-4B8C-83A1-F6EECF244321}">
                <p14:modId xmlns:p14="http://schemas.microsoft.com/office/powerpoint/2010/main" val="3661177409"/>
              </p:ext>
            </p:extLst>
          </p:nvPr>
        </p:nvGraphicFramePr>
        <p:xfrm>
          <a:off x="3130552" y="3934258"/>
          <a:ext cx="1676400" cy="800100"/>
        </p:xfrm>
        <a:graphic>
          <a:graphicData uri="http://schemas.openxmlformats.org/presentationml/2006/ole">
            <mc:AlternateContent xmlns:mc="http://schemas.openxmlformats.org/markup-compatibility/2006">
              <mc:Choice xmlns:v="urn:schemas-microsoft-com:vml" Requires="v">
                <p:oleObj spid="_x0000_s2113" name="Bitmap Image" r:id="rId6" imgW="1470476" imgH="700952" progId="Paint.Picture">
                  <p:embed/>
                </p:oleObj>
              </mc:Choice>
              <mc:Fallback>
                <p:oleObj name="Bitmap Image" r:id="rId6" imgW="1470476" imgH="700952"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0552" y="3934258"/>
                        <a:ext cx="1676400" cy="800100"/>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6" name="Object 16"/>
          <p:cNvGraphicFramePr>
            <a:graphicFrameLocks noChangeAspect="1"/>
          </p:cNvGraphicFramePr>
          <p:nvPr>
            <p:extLst>
              <p:ext uri="{D42A27DB-BD31-4B8C-83A1-F6EECF244321}">
                <p14:modId xmlns:p14="http://schemas.microsoft.com/office/powerpoint/2010/main" val="1114103261"/>
              </p:ext>
            </p:extLst>
          </p:nvPr>
        </p:nvGraphicFramePr>
        <p:xfrm>
          <a:off x="1752600" y="2043547"/>
          <a:ext cx="5257800" cy="715963"/>
        </p:xfrm>
        <a:graphic>
          <a:graphicData uri="http://schemas.openxmlformats.org/presentationml/2006/ole">
            <mc:AlternateContent xmlns:mc="http://schemas.openxmlformats.org/markup-compatibility/2006">
              <mc:Choice xmlns:v="urn:schemas-microsoft-com:vml" Requires="v">
                <p:oleObj spid="_x0000_s2114" name="Bitmap Image" r:id="rId8" imgW="3802710" imgH="517986" progId="Paint.Picture">
                  <p:embed/>
                </p:oleObj>
              </mc:Choice>
              <mc:Fallback>
                <p:oleObj name="Bitmap Image" r:id="rId8" imgW="3802710" imgH="517986" progId="Paint.Picture">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52600" y="2043547"/>
                        <a:ext cx="5257800" cy="715963"/>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 name="Object 18"/>
          <p:cNvGraphicFramePr>
            <a:graphicFrameLocks noChangeAspect="1"/>
          </p:cNvGraphicFramePr>
          <p:nvPr>
            <p:extLst>
              <p:ext uri="{D42A27DB-BD31-4B8C-83A1-F6EECF244321}">
                <p14:modId xmlns:p14="http://schemas.microsoft.com/office/powerpoint/2010/main" val="1852668768"/>
              </p:ext>
            </p:extLst>
          </p:nvPr>
        </p:nvGraphicFramePr>
        <p:xfrm>
          <a:off x="7086600" y="2029259"/>
          <a:ext cx="1728788" cy="3810000"/>
        </p:xfrm>
        <a:graphic>
          <a:graphicData uri="http://schemas.openxmlformats.org/presentationml/2006/ole">
            <mc:AlternateContent xmlns:mc="http://schemas.openxmlformats.org/markup-compatibility/2006">
              <mc:Choice xmlns:v="urn:schemas-microsoft-com:vml" Requires="v">
                <p:oleObj spid="_x0000_s2115" name="Bitmap Image" r:id="rId10" imgW="1196190" imgH="2636749" progId="Paint.Picture">
                  <p:embed/>
                </p:oleObj>
              </mc:Choice>
              <mc:Fallback>
                <p:oleObj name="Bitmap Image" r:id="rId10" imgW="1196190" imgH="2636749" progId="Paint.Picture">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86600" y="2029259"/>
                        <a:ext cx="1728788" cy="3810000"/>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 name="Text Box 3"/>
          <p:cNvSpPr txBox="1">
            <a:spLocks noChangeArrowheads="1"/>
          </p:cNvSpPr>
          <p:nvPr/>
        </p:nvSpPr>
        <p:spPr bwMode="auto">
          <a:xfrm>
            <a:off x="1661417" y="1598583"/>
            <a:ext cx="213872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1203C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r>
              <a:rPr lang="en-US" altLang="en-US" sz="2000" dirty="0">
                <a:solidFill>
                  <a:srgbClr val="0153A5"/>
                </a:solidFill>
                <a:latin typeface="Open Sans" panose="020B0606030504020204" pitchFamily="34" charset="0"/>
                <a:ea typeface="Open Sans" panose="020B0606030504020204" pitchFamily="34" charset="0"/>
                <a:cs typeface="Open Sans" panose="020B0606030504020204" pitchFamily="34" charset="0"/>
              </a:rPr>
              <a:t>Banner: 468x60</a:t>
            </a:r>
            <a:endParaRPr lang="en-US" altLang="en-US" sz="2400" b="0"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9" name="Object 4"/>
          <p:cNvGraphicFramePr>
            <a:graphicFrameLocks noChangeAspect="1"/>
          </p:cNvGraphicFramePr>
          <p:nvPr>
            <p:extLst>
              <p:ext uri="{D42A27DB-BD31-4B8C-83A1-F6EECF244321}">
                <p14:modId xmlns:p14="http://schemas.microsoft.com/office/powerpoint/2010/main" val="3181379633"/>
              </p:ext>
            </p:extLst>
          </p:nvPr>
        </p:nvGraphicFramePr>
        <p:xfrm>
          <a:off x="1832264" y="2881746"/>
          <a:ext cx="2957225" cy="809863"/>
        </p:xfrm>
        <a:graphic>
          <a:graphicData uri="http://schemas.openxmlformats.org/presentationml/2006/ole">
            <mc:AlternateContent xmlns:mc="http://schemas.openxmlformats.org/markup-compatibility/2006">
              <mc:Choice xmlns:v="urn:schemas-microsoft-com:vml" Requires="v">
                <p:oleObj spid="_x0000_s2116" name="Bitmap Image" r:id="rId12" imgW="2295238" imgH="628571" progId="Paint.Picture">
                  <p:embed/>
                </p:oleObj>
              </mc:Choice>
              <mc:Fallback>
                <p:oleObj name="Bitmap Image" r:id="rId12" imgW="2295238" imgH="628571" progId="Paint.Picture">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832264" y="2881746"/>
                        <a:ext cx="2957225" cy="809863"/>
                      </a:xfrm>
                      <a:prstGeom prst="rect">
                        <a:avLst/>
                      </a:prstGeom>
                      <a:noFill/>
                      <a:ln>
                        <a:noFill/>
                      </a:ln>
                      <a:effectLst/>
                    </p:spPr>
                  </p:pic>
                </p:oleObj>
              </mc:Fallback>
            </mc:AlternateContent>
          </a:graphicData>
        </a:graphic>
      </p:graphicFrame>
      <p:graphicFrame>
        <p:nvGraphicFramePr>
          <p:cNvPr id="10" name="Object 7"/>
          <p:cNvGraphicFramePr>
            <a:graphicFrameLocks noChangeAspect="1"/>
          </p:cNvGraphicFramePr>
          <p:nvPr>
            <p:extLst>
              <p:ext uri="{D42A27DB-BD31-4B8C-83A1-F6EECF244321}">
                <p14:modId xmlns:p14="http://schemas.microsoft.com/office/powerpoint/2010/main" val="2757000151"/>
              </p:ext>
            </p:extLst>
          </p:nvPr>
        </p:nvGraphicFramePr>
        <p:xfrm>
          <a:off x="1797918" y="3895941"/>
          <a:ext cx="1228725" cy="1200150"/>
        </p:xfrm>
        <a:graphic>
          <a:graphicData uri="http://schemas.openxmlformats.org/presentationml/2006/ole">
            <mc:AlternateContent xmlns:mc="http://schemas.openxmlformats.org/markup-compatibility/2006">
              <mc:Choice xmlns:v="urn:schemas-microsoft-com:vml" Requires="v">
                <p:oleObj spid="_x0000_s2117" name="Bitmap Image" r:id="rId14" imgW="1228571" imgH="1200318" progId="Paint.Picture">
                  <p:embed/>
                </p:oleObj>
              </mc:Choice>
              <mc:Fallback>
                <p:oleObj name="Bitmap Image" r:id="rId14" imgW="1228571" imgH="1200318" progId="Paint.Picture">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97918" y="3895941"/>
                        <a:ext cx="1228725"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1203C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 name="Text Box 11"/>
          <p:cNvSpPr txBox="1">
            <a:spLocks noChangeArrowheads="1"/>
          </p:cNvSpPr>
          <p:nvPr/>
        </p:nvSpPr>
        <p:spPr bwMode="auto">
          <a:xfrm>
            <a:off x="7086601" y="5859086"/>
            <a:ext cx="171681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1203C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r>
              <a:rPr lang="en-US" altLang="en-US" sz="2000" dirty="0">
                <a:solidFill>
                  <a:srgbClr val="0153A5"/>
                </a:solidFill>
                <a:latin typeface="Open Sans" panose="020B0606030504020204" pitchFamily="34" charset="0"/>
                <a:ea typeface="Open Sans" panose="020B0606030504020204" pitchFamily="34" charset="0"/>
                <a:cs typeface="Open Sans" panose="020B0606030504020204" pitchFamily="34" charset="0"/>
              </a:rPr>
              <a:t>Skyscrapers</a:t>
            </a:r>
            <a:endParaRPr lang="en-US" altLang="en-US" sz="2400" b="0"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469"/>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915400" y="234981"/>
            <a:ext cx="1619250" cy="603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93670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Search Advertising</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35842" y="1455311"/>
            <a:ext cx="7373079" cy="4676775"/>
          </a:xfrm>
        </p:spPr>
      </p:pic>
      <p:sp>
        <p:nvSpPr>
          <p:cNvPr id="5" name="Rectangle 4"/>
          <p:cNvSpPr/>
          <p:nvPr/>
        </p:nvSpPr>
        <p:spPr bwMode="auto">
          <a:xfrm>
            <a:off x="2268923" y="2803002"/>
            <a:ext cx="2743200" cy="1441721"/>
          </a:xfrm>
          <a:prstGeom prst="rect">
            <a:avLst/>
          </a:prstGeom>
          <a:solidFill>
            <a:schemeClr val="bg1">
              <a:alpha val="0"/>
            </a:schemeClr>
          </a:solid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200">
              <a:solidFill>
                <a:srgbClr val="1203C2"/>
              </a:solidFill>
            </a:endParaRPr>
          </a:p>
        </p:txBody>
      </p:sp>
      <p:grpSp>
        <p:nvGrpSpPr>
          <p:cNvPr id="7" name="Group 6"/>
          <p:cNvGrpSpPr/>
          <p:nvPr/>
        </p:nvGrpSpPr>
        <p:grpSpPr>
          <a:xfrm rot="10800000">
            <a:off x="1735841" y="3461186"/>
            <a:ext cx="451728" cy="627966"/>
            <a:chOff x="7130847" y="3510114"/>
            <a:chExt cx="451728" cy="627966"/>
          </a:xfrm>
        </p:grpSpPr>
        <p:cxnSp>
          <p:nvCxnSpPr>
            <p:cNvPr id="8" name="Straight Arrow Connector 7"/>
            <p:cNvCxnSpPr/>
            <p:nvPr/>
          </p:nvCxnSpPr>
          <p:spPr bwMode="auto">
            <a:xfrm rot="10800000">
              <a:off x="7130847" y="3510114"/>
              <a:ext cx="451728" cy="602338"/>
            </a:xfrm>
            <a:prstGeom prst="straightConnector1">
              <a:avLst/>
            </a:prstGeom>
            <a:solidFill>
              <a:schemeClr val="bg1"/>
            </a:solidFill>
            <a:ln w="25400" cap="flat" cmpd="sng" algn="ctr">
              <a:solidFill>
                <a:srgbClr val="FF0000"/>
              </a:solidFill>
              <a:prstDash val="solid"/>
              <a:round/>
              <a:headEnd type="none" w="sm" len="sm"/>
              <a:tailEnd type="arrow"/>
            </a:ln>
            <a:effectLst/>
          </p:spPr>
        </p:cxnSp>
        <p:cxnSp>
          <p:nvCxnSpPr>
            <p:cNvPr id="9" name="Straight Arrow Connector 8"/>
            <p:cNvCxnSpPr/>
            <p:nvPr/>
          </p:nvCxnSpPr>
          <p:spPr bwMode="auto">
            <a:xfrm rot="10800000" flipV="1">
              <a:off x="7130847" y="4112452"/>
              <a:ext cx="451728" cy="25628"/>
            </a:xfrm>
            <a:prstGeom prst="straightConnector1">
              <a:avLst/>
            </a:prstGeom>
            <a:solidFill>
              <a:schemeClr val="bg1"/>
            </a:solidFill>
            <a:ln w="25400" cap="flat" cmpd="sng" algn="ctr">
              <a:solidFill>
                <a:srgbClr val="FF0000"/>
              </a:solidFill>
              <a:prstDash val="solid"/>
              <a:round/>
              <a:headEnd type="none" w="sm" len="sm"/>
              <a:tailEnd type="arrow"/>
            </a:ln>
            <a:effectLst/>
          </p:spPr>
        </p:cxnSp>
      </p:grpSp>
      <p:sp>
        <p:nvSpPr>
          <p:cNvPr id="10" name="TextBox 9"/>
          <p:cNvSpPr txBox="1"/>
          <p:nvPr/>
        </p:nvSpPr>
        <p:spPr>
          <a:xfrm>
            <a:off x="1373865" y="2932421"/>
            <a:ext cx="561244" cy="523220"/>
          </a:xfrm>
          <a:prstGeom prst="rect">
            <a:avLst/>
          </a:prstGeom>
          <a:noFill/>
        </p:spPr>
        <p:txBody>
          <a:bodyPr wrap="none" rtlCol="0">
            <a:spAutoFit/>
          </a:bodyPr>
          <a:lstStyle/>
          <a:p>
            <a:pPr algn="r"/>
            <a:r>
              <a:rPr lang="en-US" sz="1400" b="1" dirty="0">
                <a:latin typeface="Open Sans" panose="020B0606030504020204" pitchFamily="34" charset="0"/>
                <a:ea typeface="Open Sans" panose="020B0606030504020204" pitchFamily="34" charset="0"/>
                <a:cs typeface="Open Sans" panose="020B0606030504020204" pitchFamily="34" charset="0"/>
              </a:rPr>
              <a:t>Text</a:t>
            </a:r>
          </a:p>
          <a:p>
            <a:pPr algn="r"/>
            <a:r>
              <a:rPr lang="en-US" sz="1400" b="1" dirty="0">
                <a:latin typeface="Open Sans" panose="020B0606030504020204" pitchFamily="34" charset="0"/>
                <a:ea typeface="Open Sans" panose="020B0606030504020204" pitchFamily="34" charset="0"/>
                <a:cs typeface="Open Sans" panose="020B0606030504020204" pitchFamily="34" charset="0"/>
              </a:rPr>
              <a:t>Ads</a:t>
            </a:r>
          </a:p>
        </p:txBody>
      </p:sp>
      <p:sp>
        <p:nvSpPr>
          <p:cNvPr id="14" name="TextBox 13"/>
          <p:cNvSpPr txBox="1"/>
          <p:nvPr/>
        </p:nvSpPr>
        <p:spPr>
          <a:xfrm>
            <a:off x="0" y="4435532"/>
            <a:ext cx="1578958" cy="954107"/>
          </a:xfrm>
          <a:prstGeom prst="rect">
            <a:avLst/>
          </a:prstGeom>
          <a:noFill/>
        </p:spPr>
        <p:txBody>
          <a:bodyPr wrap="none" rtlCol="0">
            <a:spAutoFit/>
          </a:bodyPr>
          <a:lstStyle/>
          <a:p>
            <a:pPr algn="r"/>
            <a:r>
              <a:rPr lang="en-US" sz="2800" b="1" dirty="0">
                <a:latin typeface="Open Sans" panose="020B0606030504020204" pitchFamily="34" charset="0"/>
                <a:ea typeface="Open Sans" panose="020B0606030504020204" pitchFamily="34" charset="0"/>
                <a:cs typeface="Open Sans" panose="020B0606030504020204" pitchFamily="34" charset="0"/>
              </a:rPr>
              <a:t>Organic</a:t>
            </a:r>
          </a:p>
          <a:p>
            <a:pPr algn="r"/>
            <a:r>
              <a:rPr lang="en-US" sz="2800" b="1" dirty="0">
                <a:latin typeface="Open Sans" panose="020B0606030504020204" pitchFamily="34" charset="0"/>
                <a:ea typeface="Open Sans" panose="020B0606030504020204" pitchFamily="34" charset="0"/>
                <a:cs typeface="Open Sans" panose="020B0606030504020204" pitchFamily="34" charset="0"/>
              </a:rPr>
              <a:t>Listings</a:t>
            </a:r>
          </a:p>
        </p:txBody>
      </p:sp>
      <p:sp>
        <p:nvSpPr>
          <p:cNvPr id="15" name="Rectangle 14"/>
          <p:cNvSpPr/>
          <p:nvPr/>
        </p:nvSpPr>
        <p:spPr bwMode="auto">
          <a:xfrm>
            <a:off x="2268923" y="4312570"/>
            <a:ext cx="2743201" cy="1929052"/>
          </a:xfrm>
          <a:prstGeom prst="rect">
            <a:avLst/>
          </a:prstGeom>
          <a:solidFill>
            <a:schemeClr val="bg1">
              <a:alpha val="0"/>
            </a:schemeClr>
          </a:solid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200">
              <a:solidFill>
                <a:srgbClr val="1203C2"/>
              </a:solidFill>
            </a:endParaRPr>
          </a:p>
        </p:txBody>
      </p:sp>
      <p:grpSp>
        <p:nvGrpSpPr>
          <p:cNvPr id="19" name="Group 18"/>
          <p:cNvGrpSpPr/>
          <p:nvPr/>
        </p:nvGrpSpPr>
        <p:grpSpPr>
          <a:xfrm rot="10800000">
            <a:off x="1735841" y="5271421"/>
            <a:ext cx="451728" cy="627966"/>
            <a:chOff x="7130847" y="3510114"/>
            <a:chExt cx="451728" cy="627966"/>
          </a:xfrm>
        </p:grpSpPr>
        <p:cxnSp>
          <p:nvCxnSpPr>
            <p:cNvPr id="20" name="Straight Arrow Connector 19"/>
            <p:cNvCxnSpPr/>
            <p:nvPr/>
          </p:nvCxnSpPr>
          <p:spPr bwMode="auto">
            <a:xfrm rot="10800000">
              <a:off x="7130847" y="3510114"/>
              <a:ext cx="451728" cy="602338"/>
            </a:xfrm>
            <a:prstGeom prst="straightConnector1">
              <a:avLst/>
            </a:prstGeom>
            <a:solidFill>
              <a:schemeClr val="bg1"/>
            </a:solidFill>
            <a:ln w="25400" cap="flat" cmpd="sng" algn="ctr">
              <a:solidFill>
                <a:srgbClr val="FF0000"/>
              </a:solidFill>
              <a:prstDash val="solid"/>
              <a:round/>
              <a:headEnd type="none" w="sm" len="sm"/>
              <a:tailEnd type="arrow"/>
            </a:ln>
            <a:effectLst/>
          </p:spPr>
        </p:cxnSp>
        <p:cxnSp>
          <p:nvCxnSpPr>
            <p:cNvPr id="21" name="Straight Arrow Connector 20"/>
            <p:cNvCxnSpPr/>
            <p:nvPr/>
          </p:nvCxnSpPr>
          <p:spPr bwMode="auto">
            <a:xfrm rot="10800000" flipV="1">
              <a:off x="7130847" y="4112452"/>
              <a:ext cx="451728" cy="25628"/>
            </a:xfrm>
            <a:prstGeom prst="straightConnector1">
              <a:avLst/>
            </a:prstGeom>
            <a:solidFill>
              <a:schemeClr val="bg1"/>
            </a:solidFill>
            <a:ln w="25400" cap="flat" cmpd="sng" algn="ctr">
              <a:solidFill>
                <a:srgbClr val="FF0000"/>
              </a:solidFill>
              <a:prstDash val="solid"/>
              <a:round/>
              <a:headEnd type="none" w="sm" len="sm"/>
              <a:tailEnd type="arrow"/>
            </a:ln>
            <a:effectLst/>
          </p:spPr>
        </p:cxnSp>
      </p:grpSp>
      <p:sp>
        <p:nvSpPr>
          <p:cNvPr id="22" name="Rectangle 21"/>
          <p:cNvSpPr/>
          <p:nvPr/>
        </p:nvSpPr>
        <p:spPr bwMode="auto">
          <a:xfrm>
            <a:off x="5188768" y="2803000"/>
            <a:ext cx="2509222" cy="2067022"/>
          </a:xfrm>
          <a:prstGeom prst="rect">
            <a:avLst/>
          </a:prstGeom>
          <a:solidFill>
            <a:schemeClr val="bg1">
              <a:alpha val="0"/>
            </a:schemeClr>
          </a:solid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200">
              <a:solidFill>
                <a:srgbClr val="1203C2"/>
              </a:solidFill>
            </a:endParaRPr>
          </a:p>
        </p:txBody>
      </p:sp>
      <p:grpSp>
        <p:nvGrpSpPr>
          <p:cNvPr id="23" name="Group 22"/>
          <p:cNvGrpSpPr/>
          <p:nvPr/>
        </p:nvGrpSpPr>
        <p:grpSpPr>
          <a:xfrm rot="10800000" flipH="1">
            <a:off x="7897034" y="3454424"/>
            <a:ext cx="451728" cy="627966"/>
            <a:chOff x="7130847" y="3510114"/>
            <a:chExt cx="451728" cy="627966"/>
          </a:xfrm>
        </p:grpSpPr>
        <p:cxnSp>
          <p:nvCxnSpPr>
            <p:cNvPr id="24" name="Straight Arrow Connector 23"/>
            <p:cNvCxnSpPr/>
            <p:nvPr/>
          </p:nvCxnSpPr>
          <p:spPr bwMode="auto">
            <a:xfrm rot="10800000">
              <a:off x="7130847" y="3510114"/>
              <a:ext cx="451728" cy="602338"/>
            </a:xfrm>
            <a:prstGeom prst="straightConnector1">
              <a:avLst/>
            </a:prstGeom>
            <a:solidFill>
              <a:schemeClr val="bg1"/>
            </a:solidFill>
            <a:ln w="25400" cap="flat" cmpd="sng" algn="ctr">
              <a:solidFill>
                <a:srgbClr val="FF0000"/>
              </a:solidFill>
              <a:prstDash val="solid"/>
              <a:round/>
              <a:headEnd type="none" w="sm" len="sm"/>
              <a:tailEnd type="arrow"/>
            </a:ln>
            <a:effectLst/>
          </p:spPr>
        </p:cxnSp>
        <p:cxnSp>
          <p:nvCxnSpPr>
            <p:cNvPr id="25" name="Straight Arrow Connector 24"/>
            <p:cNvCxnSpPr/>
            <p:nvPr/>
          </p:nvCxnSpPr>
          <p:spPr bwMode="auto">
            <a:xfrm rot="10800000" flipV="1">
              <a:off x="7130847" y="4112452"/>
              <a:ext cx="451728" cy="25628"/>
            </a:xfrm>
            <a:prstGeom prst="straightConnector1">
              <a:avLst/>
            </a:prstGeom>
            <a:solidFill>
              <a:schemeClr val="bg1"/>
            </a:solidFill>
            <a:ln w="25400" cap="flat" cmpd="sng" algn="ctr">
              <a:solidFill>
                <a:srgbClr val="FF0000"/>
              </a:solidFill>
              <a:prstDash val="solid"/>
              <a:round/>
              <a:headEnd type="none" w="sm" len="sm"/>
              <a:tailEnd type="arrow"/>
            </a:ln>
            <a:effectLst/>
          </p:spPr>
        </p:cxnSp>
      </p:grpSp>
      <p:sp>
        <p:nvSpPr>
          <p:cNvPr id="26" name="TextBox 25"/>
          <p:cNvSpPr txBox="1"/>
          <p:nvPr/>
        </p:nvSpPr>
        <p:spPr>
          <a:xfrm>
            <a:off x="8167068" y="2679766"/>
            <a:ext cx="1041375" cy="830997"/>
          </a:xfrm>
          <a:prstGeom prst="rect">
            <a:avLst/>
          </a:prstGeom>
          <a:noFill/>
        </p:spPr>
        <p:txBody>
          <a:bodyPr wrap="none" rtlCol="0">
            <a:spAutoFit/>
          </a:bodyPr>
          <a:lstStyle/>
          <a:p>
            <a:r>
              <a:rPr lang="en-US" sz="1600" b="1" dirty="0">
                <a:latin typeface="Open Sans" panose="020B0606030504020204" pitchFamily="34" charset="0"/>
                <a:ea typeface="Open Sans" panose="020B0606030504020204" pitchFamily="34" charset="0"/>
                <a:cs typeface="Open Sans" panose="020B0606030504020204" pitchFamily="34" charset="0"/>
              </a:rPr>
              <a:t>Product </a:t>
            </a:r>
          </a:p>
          <a:p>
            <a:r>
              <a:rPr lang="en-US" sz="1600" b="1" dirty="0">
                <a:latin typeface="Open Sans" panose="020B0606030504020204" pitchFamily="34" charset="0"/>
                <a:ea typeface="Open Sans" panose="020B0606030504020204" pitchFamily="34" charset="0"/>
                <a:cs typeface="Open Sans" panose="020B0606030504020204" pitchFamily="34" charset="0"/>
              </a:rPr>
              <a:t>Listing</a:t>
            </a:r>
          </a:p>
          <a:p>
            <a:r>
              <a:rPr lang="en-US" sz="1600" b="1" dirty="0">
                <a:latin typeface="Open Sans" panose="020B0606030504020204" pitchFamily="34" charset="0"/>
                <a:ea typeface="Open Sans" panose="020B0606030504020204" pitchFamily="34" charset="0"/>
                <a:cs typeface="Open Sans" panose="020B0606030504020204" pitchFamily="34" charset="0"/>
              </a:rPr>
              <a:t>Ads</a:t>
            </a:r>
          </a:p>
        </p:txBody>
      </p:sp>
      <p:sp>
        <p:nvSpPr>
          <p:cNvPr id="27" name="TextBox 26"/>
          <p:cNvSpPr txBox="1"/>
          <p:nvPr/>
        </p:nvSpPr>
        <p:spPr>
          <a:xfrm>
            <a:off x="7683901" y="5109707"/>
            <a:ext cx="615105" cy="584775"/>
          </a:xfrm>
          <a:prstGeom prst="rect">
            <a:avLst/>
          </a:prstGeom>
          <a:noFill/>
        </p:spPr>
        <p:txBody>
          <a:bodyPr wrap="none" rtlCol="0">
            <a:spAutoFit/>
          </a:bodyPr>
          <a:lstStyle/>
          <a:p>
            <a:r>
              <a:rPr lang="en-US" sz="1600" b="1" dirty="0">
                <a:latin typeface="Open Sans" panose="020B0606030504020204" pitchFamily="34" charset="0"/>
                <a:ea typeface="Open Sans" panose="020B0606030504020204" pitchFamily="34" charset="0"/>
                <a:cs typeface="Open Sans" panose="020B0606030504020204" pitchFamily="34" charset="0"/>
              </a:rPr>
              <a:t>Text</a:t>
            </a:r>
          </a:p>
          <a:p>
            <a:r>
              <a:rPr lang="en-US" sz="1600" b="1" dirty="0">
                <a:latin typeface="Open Sans" panose="020B0606030504020204" pitchFamily="34" charset="0"/>
                <a:ea typeface="Open Sans" panose="020B0606030504020204" pitchFamily="34" charset="0"/>
                <a:cs typeface="Open Sans" panose="020B0606030504020204" pitchFamily="34" charset="0"/>
              </a:rPr>
              <a:t>Ads</a:t>
            </a:r>
          </a:p>
        </p:txBody>
      </p:sp>
      <p:sp>
        <p:nvSpPr>
          <p:cNvPr id="28" name="Rectangle 27"/>
          <p:cNvSpPr/>
          <p:nvPr/>
        </p:nvSpPr>
        <p:spPr bwMode="auto">
          <a:xfrm>
            <a:off x="5188769" y="4912586"/>
            <a:ext cx="1852869" cy="1305126"/>
          </a:xfrm>
          <a:prstGeom prst="rect">
            <a:avLst/>
          </a:prstGeom>
          <a:solidFill>
            <a:schemeClr val="bg1">
              <a:alpha val="0"/>
            </a:schemeClr>
          </a:solid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200">
              <a:solidFill>
                <a:srgbClr val="1203C2"/>
              </a:solidFill>
            </a:endParaRPr>
          </a:p>
        </p:txBody>
      </p:sp>
      <p:grpSp>
        <p:nvGrpSpPr>
          <p:cNvPr id="29" name="Group 28"/>
          <p:cNvGrpSpPr/>
          <p:nvPr/>
        </p:nvGrpSpPr>
        <p:grpSpPr>
          <a:xfrm rot="10800000" flipH="1">
            <a:off x="7177749" y="5305830"/>
            <a:ext cx="451728" cy="627966"/>
            <a:chOff x="7130847" y="3510114"/>
            <a:chExt cx="451728" cy="627966"/>
          </a:xfrm>
        </p:grpSpPr>
        <p:cxnSp>
          <p:nvCxnSpPr>
            <p:cNvPr id="30" name="Straight Arrow Connector 29"/>
            <p:cNvCxnSpPr/>
            <p:nvPr/>
          </p:nvCxnSpPr>
          <p:spPr bwMode="auto">
            <a:xfrm rot="10800000">
              <a:off x="7130847" y="3510114"/>
              <a:ext cx="451728" cy="602338"/>
            </a:xfrm>
            <a:prstGeom prst="straightConnector1">
              <a:avLst/>
            </a:prstGeom>
            <a:solidFill>
              <a:schemeClr val="bg1"/>
            </a:solidFill>
            <a:ln w="25400" cap="flat" cmpd="sng" algn="ctr">
              <a:solidFill>
                <a:srgbClr val="FF0000"/>
              </a:solidFill>
              <a:prstDash val="solid"/>
              <a:round/>
              <a:headEnd type="none" w="sm" len="sm"/>
              <a:tailEnd type="arrow"/>
            </a:ln>
            <a:effectLst/>
          </p:spPr>
        </p:cxnSp>
        <p:cxnSp>
          <p:nvCxnSpPr>
            <p:cNvPr id="31" name="Straight Arrow Connector 30"/>
            <p:cNvCxnSpPr/>
            <p:nvPr/>
          </p:nvCxnSpPr>
          <p:spPr bwMode="auto">
            <a:xfrm rot="10800000" flipV="1">
              <a:off x="7130847" y="4112452"/>
              <a:ext cx="451728" cy="25628"/>
            </a:xfrm>
            <a:prstGeom prst="straightConnector1">
              <a:avLst/>
            </a:prstGeom>
            <a:solidFill>
              <a:schemeClr val="bg1"/>
            </a:solidFill>
            <a:ln w="25400" cap="flat" cmpd="sng" algn="ctr">
              <a:solidFill>
                <a:srgbClr val="FF0000"/>
              </a:solidFill>
              <a:prstDash val="solid"/>
              <a:round/>
              <a:headEnd type="none" w="sm" len="sm"/>
              <a:tailEnd type="arrow"/>
            </a:ln>
            <a:effectLst/>
          </p:spPr>
        </p:cxnSp>
      </p:grpSp>
      <p:sp>
        <p:nvSpPr>
          <p:cNvPr id="3" name="TextBox 2">
            <a:extLst>
              <a:ext uri="{FF2B5EF4-FFF2-40B4-BE49-F238E27FC236}">
                <a16:creationId xmlns:a16="http://schemas.microsoft.com/office/drawing/2014/main" id="{154B2E43-5261-4A4B-8E48-CAB6405F734D}"/>
              </a:ext>
            </a:extLst>
          </p:cNvPr>
          <p:cNvSpPr txBox="1"/>
          <p:nvPr/>
        </p:nvSpPr>
        <p:spPr>
          <a:xfrm>
            <a:off x="9163345" y="1455311"/>
            <a:ext cx="3028655" cy="4493538"/>
          </a:xfrm>
          <a:prstGeom prst="rect">
            <a:avLst/>
          </a:prstGeom>
          <a:noFill/>
        </p:spPr>
        <p:txBody>
          <a:bodyPr wrap="square" rtlCol="0">
            <a:spAutoFit/>
          </a:bodyPr>
          <a:lstStyle/>
          <a:p>
            <a:r>
              <a:rPr lang="en-US" sz="2000" dirty="0"/>
              <a:t>Google search use </a:t>
            </a:r>
            <a:r>
              <a:rPr lang="en-US" sz="2800" dirty="0"/>
              <a:t>PageRank</a:t>
            </a:r>
            <a:r>
              <a:rPr lang="en-US" sz="2000" dirty="0"/>
              <a:t> to determine the ranking of pages on the Organic Listing. </a:t>
            </a:r>
          </a:p>
          <a:p>
            <a:r>
              <a:rPr lang="en-US" sz="2000" dirty="0"/>
              <a:t>PageRank can be improved via </a:t>
            </a:r>
            <a:r>
              <a:rPr lang="en-US" sz="2000" b="1" dirty="0"/>
              <a:t>SEO (Search Engine Optimization). </a:t>
            </a:r>
          </a:p>
          <a:p>
            <a:r>
              <a:rPr lang="en-US" sz="2000" dirty="0"/>
              <a:t>You don't need to pay Google when your page is displayed/clicked on the Organic Listing. </a:t>
            </a:r>
          </a:p>
          <a:p>
            <a:endParaRPr lang="en-US" sz="2000" dirty="0"/>
          </a:p>
        </p:txBody>
      </p:sp>
    </p:spTree>
    <p:extLst>
      <p:ext uri="{BB962C8B-B14F-4D97-AF65-F5344CB8AC3E}">
        <p14:creationId xmlns:p14="http://schemas.microsoft.com/office/powerpoint/2010/main" val="1069154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250113"/>
          </a:xfrm>
        </p:spPr>
        <p:txBody>
          <a:bodyPr>
            <a:normAutofit/>
          </a:bodyPr>
          <a:lstStyle/>
          <a:p>
            <a:r>
              <a:rPr lang="en-US" altLang="en-US" sz="3200" dirty="0"/>
              <a:t>Advertising:  Traditional versus Online</a:t>
            </a:r>
            <a:endParaRPr lang="en-US" sz="3200" dirty="0"/>
          </a:p>
        </p:txBody>
      </p:sp>
      <p:sp>
        <p:nvSpPr>
          <p:cNvPr id="4" name="Content Placeholder 3"/>
          <p:cNvSpPr>
            <a:spLocks noGrp="1"/>
          </p:cNvSpPr>
          <p:nvPr>
            <p:ph sz="half" idx="1"/>
          </p:nvPr>
        </p:nvSpPr>
        <p:spPr>
          <a:xfrm>
            <a:off x="962025" y="1835149"/>
            <a:ext cx="5010149" cy="4941889"/>
          </a:xfrm>
        </p:spPr>
        <p:txBody>
          <a:bodyPr anchor="t" anchorCtr="0">
            <a:normAutofit/>
          </a:bodyPr>
          <a:lstStyle/>
          <a:p>
            <a:pPr marL="0" indent="0" algn="ctr">
              <a:lnSpc>
                <a:spcPct val="110000"/>
              </a:lnSpc>
              <a:buNone/>
            </a:pPr>
            <a:r>
              <a:rPr lang="en-US" altLang="en-US" sz="2800" b="1" dirty="0">
                <a:solidFill>
                  <a:srgbClr val="0153A5"/>
                </a:solidFill>
              </a:rPr>
              <a:t>Traditional</a:t>
            </a:r>
          </a:p>
          <a:p>
            <a:pPr>
              <a:lnSpc>
                <a:spcPct val="110000"/>
              </a:lnSpc>
            </a:pPr>
            <a:r>
              <a:rPr lang="en-US" altLang="en-US" dirty="0"/>
              <a:t>Typically one-way</a:t>
            </a:r>
          </a:p>
          <a:p>
            <a:pPr>
              <a:lnSpc>
                <a:spcPct val="110000"/>
              </a:lnSpc>
            </a:pPr>
            <a:r>
              <a:rPr lang="en-US" altLang="en-US" dirty="0"/>
              <a:t>Temporal multiplexing </a:t>
            </a:r>
          </a:p>
          <a:p>
            <a:pPr>
              <a:lnSpc>
                <a:spcPct val="110000"/>
              </a:lnSpc>
            </a:pPr>
            <a:r>
              <a:rPr lang="en-US" altLang="en-US" dirty="0"/>
              <a:t>Content and Ad generally separated</a:t>
            </a:r>
          </a:p>
          <a:p>
            <a:pPr>
              <a:lnSpc>
                <a:spcPct val="110000"/>
              </a:lnSpc>
            </a:pPr>
            <a:r>
              <a:rPr lang="en-US" altLang="en-US" dirty="0"/>
              <a:t>Tradeoffs between </a:t>
            </a:r>
            <a:r>
              <a:rPr lang="en-US" altLang="en-US" b="1" dirty="0"/>
              <a:t>reach, richness, and frequency</a:t>
            </a:r>
          </a:p>
          <a:p>
            <a:pPr>
              <a:lnSpc>
                <a:spcPct val="110000"/>
              </a:lnSpc>
            </a:pPr>
            <a:r>
              <a:rPr lang="en-US" altLang="en-US" dirty="0"/>
              <a:t>Consumers reactive</a:t>
            </a:r>
          </a:p>
          <a:p>
            <a:pPr>
              <a:lnSpc>
                <a:spcPct val="110000"/>
              </a:lnSpc>
            </a:pPr>
            <a:r>
              <a:rPr lang="en-US" altLang="en-US" dirty="0"/>
              <a:t>Weak link between advertising and response measurement -- Recall, Attitudes, Intentions</a:t>
            </a:r>
          </a:p>
          <a:p>
            <a:pPr>
              <a:lnSpc>
                <a:spcPct val="110000"/>
              </a:lnSpc>
            </a:pPr>
            <a:r>
              <a:rPr lang="en-US" altLang="en-US" dirty="0"/>
              <a:t>Static ads</a:t>
            </a:r>
            <a:endParaRPr lang="en-US" dirty="0"/>
          </a:p>
        </p:txBody>
      </p:sp>
      <p:sp>
        <p:nvSpPr>
          <p:cNvPr id="26" name="Content Placeholder 3">
            <a:extLst>
              <a:ext uri="{FF2B5EF4-FFF2-40B4-BE49-F238E27FC236}">
                <a16:creationId xmlns:a16="http://schemas.microsoft.com/office/drawing/2014/main" id="{8B788E8A-0690-4F24-8CB2-2226ABCF4898}"/>
              </a:ext>
            </a:extLst>
          </p:cNvPr>
          <p:cNvSpPr txBox="1">
            <a:spLocks/>
          </p:cNvSpPr>
          <p:nvPr/>
        </p:nvSpPr>
        <p:spPr>
          <a:xfrm>
            <a:off x="6329362" y="1825625"/>
            <a:ext cx="5595938" cy="4351338"/>
          </a:xfrm>
          <a:prstGeom prst="rect">
            <a:avLst/>
          </a:prstGeom>
        </p:spPr>
        <p:txBody>
          <a:bodyPr vert="horz" lIns="0" tIns="0" rIns="0" bIns="0" rtlCol="0" anchor="t" anchorCtr="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buNone/>
            </a:pPr>
            <a:r>
              <a:rPr lang="en-US" altLang="en-US" sz="2800" b="1" dirty="0">
                <a:solidFill>
                  <a:srgbClr val="0153A5"/>
                </a:solidFill>
              </a:rPr>
              <a:t>Online</a:t>
            </a:r>
          </a:p>
          <a:p>
            <a:pPr>
              <a:lnSpc>
                <a:spcPct val="110000"/>
              </a:lnSpc>
            </a:pPr>
            <a:r>
              <a:rPr lang="en-US" altLang="en-US" dirty="0"/>
              <a:t>Can by </a:t>
            </a:r>
            <a:r>
              <a:rPr lang="en-US" altLang="en-US" b="1" dirty="0"/>
              <a:t>two-way</a:t>
            </a:r>
          </a:p>
          <a:p>
            <a:pPr>
              <a:lnSpc>
                <a:spcPct val="110000"/>
              </a:lnSpc>
            </a:pPr>
            <a:r>
              <a:rPr lang="en-US" altLang="en-US" b="1" dirty="0"/>
              <a:t>Spatial multiplexing </a:t>
            </a:r>
          </a:p>
          <a:p>
            <a:pPr>
              <a:lnSpc>
                <a:spcPct val="110000"/>
              </a:lnSpc>
            </a:pPr>
            <a:r>
              <a:rPr lang="en-US" altLang="en-US" b="1" dirty="0"/>
              <a:t>Content and Ad generally co-mingled</a:t>
            </a:r>
          </a:p>
          <a:p>
            <a:pPr>
              <a:lnSpc>
                <a:spcPct val="110000"/>
              </a:lnSpc>
            </a:pPr>
            <a:r>
              <a:rPr lang="en-US" altLang="en-US" dirty="0"/>
              <a:t>Fewer tradeoffs between </a:t>
            </a:r>
            <a:r>
              <a:rPr lang="en-US" altLang="en-US" b="1" dirty="0"/>
              <a:t>reach, richness, and frequency</a:t>
            </a:r>
          </a:p>
          <a:p>
            <a:pPr>
              <a:lnSpc>
                <a:spcPct val="110000"/>
              </a:lnSpc>
            </a:pPr>
            <a:r>
              <a:rPr lang="en-US" altLang="en-US" dirty="0"/>
              <a:t>Consumers proactive</a:t>
            </a:r>
          </a:p>
          <a:p>
            <a:pPr>
              <a:lnSpc>
                <a:spcPct val="110000"/>
              </a:lnSpc>
            </a:pPr>
            <a:r>
              <a:rPr lang="en-US" altLang="en-US" b="1" dirty="0"/>
              <a:t>** Stronger link between ad and response measurement – Impressions, Click-throughs</a:t>
            </a:r>
          </a:p>
          <a:p>
            <a:pPr>
              <a:lnSpc>
                <a:spcPct val="110000"/>
              </a:lnSpc>
            </a:pPr>
            <a:r>
              <a:rPr lang="en-US" altLang="en-US" dirty="0"/>
              <a:t>Adaptive ads</a:t>
            </a:r>
            <a:endParaRPr lang="en-US" dirty="0"/>
          </a:p>
        </p:txBody>
      </p:sp>
    </p:spTree>
    <p:extLst>
      <p:ext uri="{BB962C8B-B14F-4D97-AF65-F5344CB8AC3E}">
        <p14:creationId xmlns:p14="http://schemas.microsoft.com/office/powerpoint/2010/main" val="2615442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a:spLocks noChangeArrowheads="1"/>
          </p:cNvSpPr>
          <p:nvPr/>
        </p:nvSpPr>
        <p:spPr bwMode="auto">
          <a:xfrm>
            <a:off x="179203" y="900058"/>
            <a:ext cx="11803364" cy="5933139"/>
          </a:xfrm>
          <a:prstGeom prst="ellipse">
            <a:avLst/>
          </a:prstGeom>
          <a:solidFill>
            <a:schemeClr val="bg1"/>
          </a:solidFill>
          <a:ln w="12700">
            <a:solidFill>
              <a:schemeClr val="bg1">
                <a:lumMod val="65000"/>
              </a:schemeClr>
            </a:solidFill>
            <a:round/>
            <a:headEnd/>
            <a:tailEnd/>
          </a:ln>
          <a:effectLst/>
        </p:spPr>
        <p:txBody>
          <a:bodyPr lIns="90488" tIns="44450" rIns="90488" bIns="44450"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endParaRPr lang="en-US" altLang="en-US" dirty="0">
              <a:solidFill>
                <a:schemeClr val="tx1"/>
              </a:solidFill>
              <a:latin typeface="Arial" pitchFamily="34" charset="0"/>
            </a:endParaRPr>
          </a:p>
        </p:txBody>
      </p:sp>
      <p:sp>
        <p:nvSpPr>
          <p:cNvPr id="8" name="Oval 7"/>
          <p:cNvSpPr>
            <a:spLocks noChangeArrowheads="1"/>
          </p:cNvSpPr>
          <p:nvPr/>
        </p:nvSpPr>
        <p:spPr bwMode="auto">
          <a:xfrm>
            <a:off x="3926342" y="2263308"/>
            <a:ext cx="4590129" cy="3294810"/>
          </a:xfrm>
          <a:prstGeom prst="ellipse">
            <a:avLst/>
          </a:prstGeom>
          <a:solidFill>
            <a:srgbClr val="0153A5"/>
          </a:solidFill>
          <a:ln w="12700">
            <a:solidFill>
              <a:schemeClr val="bg1"/>
            </a:solidFill>
            <a:round/>
            <a:headEnd/>
            <a:tailEnd/>
          </a:ln>
          <a:effectLst/>
        </p:spPr>
        <p:txBody>
          <a:bodyPr wrap="none" lIns="90488" tIns="44450" rIns="90488" bIns="44450"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endParaRPr lang="en-US" altLang="en-US" sz="1700" dirty="0">
              <a:solidFill>
                <a:schemeClr val="tx1"/>
              </a:solidFill>
              <a:latin typeface="Arial" pitchFamily="34" charset="0"/>
            </a:endParaRPr>
          </a:p>
        </p:txBody>
      </p:sp>
      <p:sp>
        <p:nvSpPr>
          <p:cNvPr id="2" name="Title 1"/>
          <p:cNvSpPr>
            <a:spLocks noGrp="1"/>
          </p:cNvSpPr>
          <p:nvPr>
            <p:ph type="title"/>
          </p:nvPr>
        </p:nvSpPr>
        <p:spPr/>
        <p:txBody>
          <a:bodyPr/>
          <a:lstStyle/>
          <a:p>
            <a:r>
              <a:rPr lang="en-US" altLang="en-US" dirty="0"/>
              <a:t>Customer Decision Process for a </a:t>
            </a:r>
            <a:r>
              <a:rPr lang="en-US" altLang="en-US" b="1" dirty="0">
                <a:solidFill>
                  <a:srgbClr val="FF0000"/>
                </a:solidFill>
              </a:rPr>
              <a:t>Beauty Product</a:t>
            </a:r>
            <a:endParaRPr lang="en-US" b="1" dirty="0">
              <a:solidFill>
                <a:srgbClr val="FF0000"/>
              </a:solidFill>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97397642"/>
              </p:ext>
            </p:extLst>
          </p:nvPr>
        </p:nvGraphicFramePr>
        <p:xfrm>
          <a:off x="3884233" y="2477689"/>
          <a:ext cx="4632238" cy="31421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p:cNvSpPr/>
          <p:nvPr/>
        </p:nvSpPr>
        <p:spPr>
          <a:xfrm>
            <a:off x="5416884" y="3515386"/>
            <a:ext cx="1566936" cy="830997"/>
          </a:xfrm>
          <a:prstGeom prst="rect">
            <a:avLst/>
          </a:prstGeom>
        </p:spPr>
        <p:txBody>
          <a:bodyPr wrap="square">
            <a:spAutoFit/>
          </a:bodyPr>
          <a:lstStyle/>
          <a:p>
            <a:pPr algn="ctr"/>
            <a:r>
              <a:rPr lang="en-US" alt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Beauty Care Decision Process</a:t>
            </a:r>
            <a:endParaRPr lang="en-US" sz="16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0" name="Group 9"/>
          <p:cNvGrpSpPr/>
          <p:nvPr/>
        </p:nvGrpSpPr>
        <p:grpSpPr>
          <a:xfrm>
            <a:off x="675197" y="3018119"/>
            <a:ext cx="2898732" cy="1756770"/>
            <a:chOff x="65119" y="-95775"/>
            <a:chExt cx="2467460" cy="1640034"/>
          </a:xfrm>
        </p:grpSpPr>
        <p:sp>
          <p:nvSpPr>
            <p:cNvPr id="11" name="Oval 4"/>
            <p:cNvSpPr>
              <a:spLocks noChangeArrowheads="1"/>
            </p:cNvSpPr>
            <p:nvPr/>
          </p:nvSpPr>
          <p:spPr bwMode="auto">
            <a:xfrm>
              <a:off x="161478" y="-95775"/>
              <a:ext cx="2371101" cy="1640034"/>
            </a:xfrm>
            <a:prstGeom prst="ellipse">
              <a:avLst/>
            </a:prstGeom>
            <a:solidFill>
              <a:schemeClr val="bg1">
                <a:alpha val="9000"/>
              </a:schemeClr>
            </a:solidFill>
            <a:ln w="12700">
              <a:solidFill>
                <a:schemeClr val="tx1"/>
              </a:solidFill>
              <a:round/>
              <a:headEnd/>
              <a:tailEnd/>
            </a:ln>
            <a:effectLst/>
          </p:spPr>
          <p:txBody>
            <a:bodyPr wrap="none" lIns="90488" tIns="44450" rIns="90488" bIns="44450"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marL="114300" algn="ctr"/>
              <a:r>
                <a:rPr lang="en-US" altLang="en-US" sz="1400" dirty="0">
                  <a:solidFill>
                    <a:srgbClr val="0153A5"/>
                  </a:solidFill>
                  <a:latin typeface="Open Sans" panose="020B0606030504020204" pitchFamily="34" charset="0"/>
                  <a:ea typeface="Open Sans" panose="020B0606030504020204" pitchFamily="34" charset="0"/>
                  <a:cs typeface="Open Sans" panose="020B0606030504020204" pitchFamily="34" charset="0"/>
                </a:rPr>
                <a:t>Post Purchase </a:t>
              </a:r>
            </a:p>
            <a:p>
              <a:pPr marL="228600" algn="ctr"/>
              <a:r>
                <a:rPr lang="en-US" altLang="en-US" sz="1400" dirty="0">
                  <a:solidFill>
                    <a:srgbClr val="0153A5"/>
                  </a:solidFill>
                  <a:latin typeface="Open Sans" panose="020B0606030504020204" pitchFamily="34" charset="0"/>
                  <a:ea typeface="Open Sans" panose="020B0606030504020204" pitchFamily="34" charset="0"/>
                  <a:cs typeface="Open Sans" panose="020B0606030504020204" pitchFamily="34" charset="0"/>
                </a:rPr>
                <a:t>Behaviors </a:t>
              </a:r>
            </a:p>
          </p:txBody>
        </p:sp>
        <p:sp>
          <p:nvSpPr>
            <p:cNvPr id="12" name="Arc 27"/>
            <p:cNvSpPr>
              <a:spLocks/>
            </p:cNvSpPr>
            <p:nvPr/>
          </p:nvSpPr>
          <p:spPr bwMode="auto">
            <a:xfrm rot="19991391">
              <a:off x="775138" y="13046"/>
              <a:ext cx="1178147" cy="1291130"/>
            </a:xfrm>
            <a:custGeom>
              <a:avLst/>
              <a:gdLst>
                <a:gd name="T0" fmla="*/ 0 w 17604"/>
                <a:gd name="T1" fmla="*/ 0 h 21600"/>
                <a:gd name="T2" fmla="*/ 735012 w 17604"/>
                <a:gd name="T3" fmla="*/ 366530 h 21600"/>
                <a:gd name="T4" fmla="*/ 0 w 17604"/>
                <a:gd name="T5" fmla="*/ 871538 h 21600"/>
                <a:gd name="T6" fmla="*/ 0 60000 65536"/>
                <a:gd name="T7" fmla="*/ 0 60000 65536"/>
                <a:gd name="T8" fmla="*/ 0 60000 65536"/>
              </a:gdLst>
              <a:ahLst/>
              <a:cxnLst>
                <a:cxn ang="T6">
                  <a:pos x="T0" y="T1"/>
                </a:cxn>
                <a:cxn ang="T7">
                  <a:pos x="T2" y="T3"/>
                </a:cxn>
                <a:cxn ang="T8">
                  <a:pos x="T4" y="T5"/>
                </a:cxn>
              </a:cxnLst>
              <a:rect l="0" t="0" r="r" b="b"/>
              <a:pathLst>
                <a:path w="17604" h="21600" fill="none" extrusionOk="0">
                  <a:moveTo>
                    <a:pt x="0" y="0"/>
                  </a:moveTo>
                  <a:cubicBezTo>
                    <a:pt x="6992" y="0"/>
                    <a:pt x="13552" y="3384"/>
                    <a:pt x="17604" y="9083"/>
                  </a:cubicBezTo>
                </a:path>
                <a:path w="17604" h="21600" stroke="0" extrusionOk="0">
                  <a:moveTo>
                    <a:pt x="0" y="0"/>
                  </a:moveTo>
                  <a:cubicBezTo>
                    <a:pt x="6992" y="0"/>
                    <a:pt x="13552" y="3384"/>
                    <a:pt x="17604" y="9083"/>
                  </a:cubicBezTo>
                  <a:lnTo>
                    <a:pt x="0" y="21600"/>
                  </a:lnTo>
                  <a:lnTo>
                    <a:pt x="0" y="0"/>
                  </a:lnTo>
                  <a:close/>
                </a:path>
              </a:pathLst>
            </a:custGeom>
            <a:noFill/>
            <a:ln w="9525">
              <a:solidFill>
                <a:schemeClr val="tx1"/>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53882"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Box 7"/>
            <p:cNvSpPr txBox="1">
              <a:spLocks noChangeArrowheads="1"/>
            </p:cNvSpPr>
            <p:nvPr/>
          </p:nvSpPr>
          <p:spPr bwMode="auto">
            <a:xfrm>
              <a:off x="1661384" y="198077"/>
              <a:ext cx="828675" cy="407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lIns="90488" tIns="44450" rIns="90488" bIns="44450">
              <a:spAutoFit/>
            </a:bodyPr>
            <a:lstStyle>
              <a:lvl1pPr algn="l" eaLnBrk="0" hangingPunct="0">
                <a:lnSpc>
                  <a:spcPct val="90000"/>
                </a:lnSpc>
                <a:spcAft>
                  <a:spcPct val="50000"/>
                </a:spcAft>
                <a:buClr>
                  <a:schemeClr val="accent2"/>
                </a:buClr>
                <a:buSzPct val="90000"/>
                <a:buFont typeface="Monotype Sorts" pitchFamily="2" charset="2"/>
                <a:buChar char="²"/>
                <a:defRPr sz="2400" b="1">
                  <a:solidFill>
                    <a:schemeClr val="hlink"/>
                  </a:solidFill>
                  <a:latin typeface="Arial" pitchFamily="34" charset="0"/>
                </a:defRPr>
              </a:lvl1pPr>
              <a:lvl2pPr marL="287338" indent="-173038" algn="l" eaLnBrk="0" hangingPunct="0">
                <a:lnSpc>
                  <a:spcPct val="90000"/>
                </a:lnSpc>
                <a:spcAft>
                  <a:spcPct val="50000"/>
                </a:spcAft>
                <a:buClr>
                  <a:schemeClr val="accent2"/>
                </a:buClr>
                <a:buSzPct val="70000"/>
                <a:buFont typeface="Monotype Sorts" pitchFamily="2" charset="2"/>
                <a:buChar char="u"/>
                <a:defRPr b="1">
                  <a:solidFill>
                    <a:schemeClr val="hlink"/>
                  </a:solidFill>
                  <a:latin typeface="Arial" pitchFamily="34" charset="0"/>
                </a:defRPr>
              </a:lvl2pPr>
              <a:lvl3pPr marL="574675" indent="-173038" algn="l" eaLnBrk="0" hangingPunct="0">
                <a:lnSpc>
                  <a:spcPct val="90000"/>
                </a:lnSpc>
                <a:spcAft>
                  <a:spcPct val="50000"/>
                </a:spcAft>
                <a:buClr>
                  <a:schemeClr val="accent2"/>
                </a:buClr>
                <a:buSzPct val="95000"/>
                <a:buFont typeface="Monotype Sorts" pitchFamily="2" charset="2"/>
                <a:buChar char="v"/>
                <a:defRPr sz="1600">
                  <a:solidFill>
                    <a:schemeClr val="hlink"/>
                  </a:solidFill>
                  <a:latin typeface="Times New Roman" pitchFamily="18" charset="0"/>
                </a:defRPr>
              </a:lvl3pPr>
              <a:lvl4pPr marL="801688" indent="-112713" algn="l" eaLnBrk="0" hangingPunct="0">
                <a:lnSpc>
                  <a:spcPct val="90000"/>
                </a:lnSpc>
                <a:spcAft>
                  <a:spcPct val="50000"/>
                </a:spcAft>
                <a:buClr>
                  <a:schemeClr val="accent2"/>
                </a:buClr>
                <a:buSzPct val="115000"/>
                <a:buChar char="•"/>
                <a:defRPr sz="1400">
                  <a:solidFill>
                    <a:schemeClr val="hlink"/>
                  </a:solidFill>
                  <a:latin typeface="Times New Roman" pitchFamily="18" charset="0"/>
                </a:defRPr>
              </a:lvl4pPr>
              <a:lvl5pPr marL="1085850" indent="-169863" algn="l" eaLnBrk="0" hangingPunct="0">
                <a:lnSpc>
                  <a:spcPct val="90000"/>
                </a:lnSpc>
                <a:spcAft>
                  <a:spcPct val="50000"/>
                </a:spcAft>
                <a:buClr>
                  <a:schemeClr val="accent2"/>
                </a:buClr>
                <a:buSzPct val="90000"/>
                <a:buChar char="—"/>
                <a:defRPr sz="1200">
                  <a:solidFill>
                    <a:schemeClr val="hlink"/>
                  </a:solidFill>
                  <a:latin typeface="Times New Roman" pitchFamily="18" charset="0"/>
                </a:defRPr>
              </a:lvl5pPr>
              <a:lvl6pPr marL="1543050"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6pPr>
              <a:lvl7pPr marL="2000250"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7pPr>
              <a:lvl8pPr marL="2457450"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8pPr>
              <a:lvl9pPr marL="2914650"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9pPr>
            </a:lstStyle>
            <a:p>
              <a:pPr algn="ctr">
                <a:lnSpc>
                  <a:spcPct val="100000"/>
                </a:lnSpc>
                <a:spcBef>
                  <a:spcPct val="50000"/>
                </a:spcBef>
                <a:spcAft>
                  <a:spcPct val="0"/>
                </a:spcAft>
                <a:buClrTx/>
                <a:buSzPct val="25000"/>
                <a:buFontTx/>
                <a:buChar char=" "/>
              </a:pPr>
              <a:r>
                <a:rPr lang="en-US" altLang="en-US" sz="1050" dirty="0">
                  <a:solidFill>
                    <a:schemeClr val="tx1"/>
                  </a:solidFill>
                  <a:latin typeface="Open Sans" panose="020B0606030504020204" pitchFamily="34" charset="0"/>
                  <a:ea typeface="Open Sans" panose="020B0606030504020204" pitchFamily="34" charset="0"/>
                  <a:cs typeface="Open Sans" panose="020B0606030504020204" pitchFamily="34" charset="0"/>
                </a:rPr>
                <a:t>Inform Others</a:t>
              </a:r>
            </a:p>
          </p:txBody>
        </p:sp>
        <p:sp>
          <p:nvSpPr>
            <p:cNvPr id="14" name="Arc 28"/>
            <p:cNvSpPr>
              <a:spLocks/>
            </p:cNvSpPr>
            <p:nvPr/>
          </p:nvSpPr>
          <p:spPr bwMode="auto">
            <a:xfrm rot="4185690">
              <a:off x="1268436" y="345774"/>
              <a:ext cx="403504" cy="1511699"/>
            </a:xfrm>
            <a:custGeom>
              <a:avLst/>
              <a:gdLst>
                <a:gd name="T0" fmla="*/ 0 w 15159"/>
                <a:gd name="T1" fmla="*/ 0 h 21600"/>
                <a:gd name="T2" fmla="*/ 550863 w 15159"/>
                <a:gd name="T3" fmla="*/ 318003 h 21600"/>
                <a:gd name="T4" fmla="*/ 3452 w 15159"/>
                <a:gd name="T5" fmla="*/ 1122362 h 21600"/>
                <a:gd name="T6" fmla="*/ 0 60000 65536"/>
                <a:gd name="T7" fmla="*/ 0 60000 65536"/>
                <a:gd name="T8" fmla="*/ 0 60000 65536"/>
              </a:gdLst>
              <a:ahLst/>
              <a:cxnLst>
                <a:cxn ang="T6">
                  <a:pos x="T0" y="T1"/>
                </a:cxn>
                <a:cxn ang="T7">
                  <a:pos x="T2" y="T3"/>
                </a:cxn>
                <a:cxn ang="T8">
                  <a:pos x="T4" y="T5"/>
                </a:cxn>
              </a:cxnLst>
              <a:rect l="0" t="0" r="r" b="b"/>
              <a:pathLst>
                <a:path w="15159" h="21600" fill="none" extrusionOk="0">
                  <a:moveTo>
                    <a:pt x="0" y="0"/>
                  </a:moveTo>
                  <a:cubicBezTo>
                    <a:pt x="31" y="0"/>
                    <a:pt x="63" y="-1"/>
                    <a:pt x="95" y="0"/>
                  </a:cubicBezTo>
                  <a:cubicBezTo>
                    <a:pt x="5721" y="0"/>
                    <a:pt x="11126" y="2195"/>
                    <a:pt x="15159" y="6119"/>
                  </a:cubicBezTo>
                </a:path>
                <a:path w="15159" h="21600" stroke="0" extrusionOk="0">
                  <a:moveTo>
                    <a:pt x="0" y="0"/>
                  </a:moveTo>
                  <a:cubicBezTo>
                    <a:pt x="31" y="0"/>
                    <a:pt x="63" y="-1"/>
                    <a:pt x="95" y="0"/>
                  </a:cubicBezTo>
                  <a:cubicBezTo>
                    <a:pt x="5721" y="0"/>
                    <a:pt x="11126" y="2195"/>
                    <a:pt x="15159" y="6119"/>
                  </a:cubicBezTo>
                  <a:lnTo>
                    <a:pt x="95" y="21600"/>
                  </a:lnTo>
                  <a:lnTo>
                    <a:pt x="0" y="0"/>
                  </a:lnTo>
                  <a:close/>
                </a:path>
              </a:pathLst>
            </a:custGeom>
            <a:noFill/>
            <a:ln w="9525">
              <a:solidFill>
                <a:schemeClr val="tx1"/>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53882"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Box 7"/>
            <p:cNvSpPr txBox="1">
              <a:spLocks noChangeArrowheads="1"/>
            </p:cNvSpPr>
            <p:nvPr/>
          </p:nvSpPr>
          <p:spPr bwMode="auto">
            <a:xfrm>
              <a:off x="1013331" y="1194234"/>
              <a:ext cx="884946" cy="248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wrap="square" lIns="90488" tIns="44450" rIns="90488" bIns="44450">
              <a:spAutoFit/>
            </a:bodyPr>
            <a:lstStyle>
              <a:lvl1pPr algn="l" eaLnBrk="0" hangingPunct="0">
                <a:lnSpc>
                  <a:spcPct val="90000"/>
                </a:lnSpc>
                <a:spcAft>
                  <a:spcPct val="50000"/>
                </a:spcAft>
                <a:buClr>
                  <a:schemeClr val="accent2"/>
                </a:buClr>
                <a:buSzPct val="90000"/>
                <a:buFont typeface="Monotype Sorts" pitchFamily="2" charset="2"/>
                <a:buChar char="²"/>
                <a:defRPr sz="2400" b="1">
                  <a:solidFill>
                    <a:schemeClr val="hlink"/>
                  </a:solidFill>
                  <a:latin typeface="Arial" pitchFamily="34" charset="0"/>
                </a:defRPr>
              </a:lvl1pPr>
              <a:lvl2pPr marL="287338" indent="-173038" algn="l" eaLnBrk="0" hangingPunct="0">
                <a:lnSpc>
                  <a:spcPct val="90000"/>
                </a:lnSpc>
                <a:spcAft>
                  <a:spcPct val="50000"/>
                </a:spcAft>
                <a:buClr>
                  <a:schemeClr val="accent2"/>
                </a:buClr>
                <a:buSzPct val="70000"/>
                <a:buFont typeface="Monotype Sorts" pitchFamily="2" charset="2"/>
                <a:buChar char="u"/>
                <a:defRPr b="1">
                  <a:solidFill>
                    <a:schemeClr val="hlink"/>
                  </a:solidFill>
                  <a:latin typeface="Arial" pitchFamily="34" charset="0"/>
                </a:defRPr>
              </a:lvl2pPr>
              <a:lvl3pPr marL="574675" indent="-173038" algn="l" eaLnBrk="0" hangingPunct="0">
                <a:lnSpc>
                  <a:spcPct val="90000"/>
                </a:lnSpc>
                <a:spcAft>
                  <a:spcPct val="50000"/>
                </a:spcAft>
                <a:buClr>
                  <a:schemeClr val="accent2"/>
                </a:buClr>
                <a:buSzPct val="95000"/>
                <a:buFont typeface="Monotype Sorts" pitchFamily="2" charset="2"/>
                <a:buChar char="v"/>
                <a:defRPr sz="1600">
                  <a:solidFill>
                    <a:schemeClr val="hlink"/>
                  </a:solidFill>
                  <a:latin typeface="Times New Roman" pitchFamily="18" charset="0"/>
                </a:defRPr>
              </a:lvl3pPr>
              <a:lvl4pPr marL="801688" indent="-112713" algn="l" eaLnBrk="0" hangingPunct="0">
                <a:lnSpc>
                  <a:spcPct val="90000"/>
                </a:lnSpc>
                <a:spcAft>
                  <a:spcPct val="50000"/>
                </a:spcAft>
                <a:buClr>
                  <a:schemeClr val="accent2"/>
                </a:buClr>
                <a:buSzPct val="115000"/>
                <a:buChar char="•"/>
                <a:defRPr sz="1400">
                  <a:solidFill>
                    <a:schemeClr val="hlink"/>
                  </a:solidFill>
                  <a:latin typeface="Times New Roman" pitchFamily="18" charset="0"/>
                </a:defRPr>
              </a:lvl4pPr>
              <a:lvl5pPr marL="1085850" indent="-169863" algn="l" eaLnBrk="0" hangingPunct="0">
                <a:lnSpc>
                  <a:spcPct val="90000"/>
                </a:lnSpc>
                <a:spcAft>
                  <a:spcPct val="50000"/>
                </a:spcAft>
                <a:buClr>
                  <a:schemeClr val="accent2"/>
                </a:buClr>
                <a:buSzPct val="90000"/>
                <a:buChar char="—"/>
                <a:defRPr sz="1200">
                  <a:solidFill>
                    <a:schemeClr val="hlink"/>
                  </a:solidFill>
                  <a:latin typeface="Times New Roman" pitchFamily="18" charset="0"/>
                </a:defRPr>
              </a:lvl5pPr>
              <a:lvl6pPr marL="1543050"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6pPr>
              <a:lvl7pPr marL="2000250"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7pPr>
              <a:lvl8pPr marL="2457450"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8pPr>
              <a:lvl9pPr marL="2914650"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9pPr>
            </a:lstStyle>
            <a:p>
              <a:pPr algn="ctr">
                <a:lnSpc>
                  <a:spcPct val="100000"/>
                </a:lnSpc>
                <a:spcBef>
                  <a:spcPct val="50000"/>
                </a:spcBef>
                <a:spcAft>
                  <a:spcPct val="0"/>
                </a:spcAft>
                <a:buClrTx/>
                <a:buSzPct val="25000"/>
                <a:buFontTx/>
                <a:buChar char=" "/>
              </a:pPr>
              <a:r>
                <a:rPr lang="en-US" altLang="en-US" sz="1050" dirty="0">
                  <a:solidFill>
                    <a:schemeClr val="tx1"/>
                  </a:solidFill>
                  <a:latin typeface="Open Sans" panose="020B0606030504020204" pitchFamily="34" charset="0"/>
                  <a:ea typeface="Open Sans" panose="020B0606030504020204" pitchFamily="34" charset="0"/>
                  <a:cs typeface="Open Sans" panose="020B0606030504020204" pitchFamily="34" charset="0"/>
                </a:rPr>
                <a:t>Advocate</a:t>
              </a:r>
            </a:p>
          </p:txBody>
        </p:sp>
        <p:sp>
          <p:nvSpPr>
            <p:cNvPr id="16" name="Text Box 7"/>
            <p:cNvSpPr txBox="1">
              <a:spLocks noChangeArrowheads="1"/>
            </p:cNvSpPr>
            <p:nvPr/>
          </p:nvSpPr>
          <p:spPr bwMode="auto">
            <a:xfrm>
              <a:off x="65119" y="392929"/>
              <a:ext cx="828675" cy="407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lIns="90488" tIns="44450" rIns="90488" bIns="44450">
              <a:spAutoFit/>
            </a:bodyPr>
            <a:lstStyle>
              <a:lvl1pPr algn="l" eaLnBrk="0" hangingPunct="0">
                <a:lnSpc>
                  <a:spcPct val="90000"/>
                </a:lnSpc>
                <a:spcAft>
                  <a:spcPct val="50000"/>
                </a:spcAft>
                <a:buClr>
                  <a:schemeClr val="accent2"/>
                </a:buClr>
                <a:buSzPct val="90000"/>
                <a:buFont typeface="Monotype Sorts" pitchFamily="2" charset="2"/>
                <a:buChar char="²"/>
                <a:defRPr sz="2400" b="1">
                  <a:solidFill>
                    <a:schemeClr val="hlink"/>
                  </a:solidFill>
                  <a:latin typeface="Arial" pitchFamily="34" charset="0"/>
                </a:defRPr>
              </a:lvl1pPr>
              <a:lvl2pPr marL="287338" indent="-173038" algn="l" eaLnBrk="0" hangingPunct="0">
                <a:lnSpc>
                  <a:spcPct val="90000"/>
                </a:lnSpc>
                <a:spcAft>
                  <a:spcPct val="50000"/>
                </a:spcAft>
                <a:buClr>
                  <a:schemeClr val="accent2"/>
                </a:buClr>
                <a:buSzPct val="70000"/>
                <a:buFont typeface="Monotype Sorts" pitchFamily="2" charset="2"/>
                <a:buChar char="u"/>
                <a:defRPr b="1">
                  <a:solidFill>
                    <a:schemeClr val="hlink"/>
                  </a:solidFill>
                  <a:latin typeface="Arial" pitchFamily="34" charset="0"/>
                </a:defRPr>
              </a:lvl2pPr>
              <a:lvl3pPr marL="574675" indent="-173038" algn="l" eaLnBrk="0" hangingPunct="0">
                <a:lnSpc>
                  <a:spcPct val="90000"/>
                </a:lnSpc>
                <a:spcAft>
                  <a:spcPct val="50000"/>
                </a:spcAft>
                <a:buClr>
                  <a:schemeClr val="accent2"/>
                </a:buClr>
                <a:buSzPct val="95000"/>
                <a:buFont typeface="Monotype Sorts" pitchFamily="2" charset="2"/>
                <a:buChar char="v"/>
                <a:defRPr sz="1600">
                  <a:solidFill>
                    <a:schemeClr val="hlink"/>
                  </a:solidFill>
                  <a:latin typeface="Times New Roman" pitchFamily="18" charset="0"/>
                </a:defRPr>
              </a:lvl3pPr>
              <a:lvl4pPr marL="801688" indent="-112713" algn="l" eaLnBrk="0" hangingPunct="0">
                <a:lnSpc>
                  <a:spcPct val="90000"/>
                </a:lnSpc>
                <a:spcAft>
                  <a:spcPct val="50000"/>
                </a:spcAft>
                <a:buClr>
                  <a:schemeClr val="accent2"/>
                </a:buClr>
                <a:buSzPct val="115000"/>
                <a:buChar char="•"/>
                <a:defRPr sz="1400">
                  <a:solidFill>
                    <a:schemeClr val="hlink"/>
                  </a:solidFill>
                  <a:latin typeface="Times New Roman" pitchFamily="18" charset="0"/>
                </a:defRPr>
              </a:lvl4pPr>
              <a:lvl5pPr marL="1085850" indent="-169863" algn="l" eaLnBrk="0" hangingPunct="0">
                <a:lnSpc>
                  <a:spcPct val="90000"/>
                </a:lnSpc>
                <a:spcAft>
                  <a:spcPct val="50000"/>
                </a:spcAft>
                <a:buClr>
                  <a:schemeClr val="accent2"/>
                </a:buClr>
                <a:buSzPct val="90000"/>
                <a:buChar char="—"/>
                <a:defRPr sz="1200">
                  <a:solidFill>
                    <a:schemeClr val="hlink"/>
                  </a:solidFill>
                  <a:latin typeface="Times New Roman" pitchFamily="18" charset="0"/>
                </a:defRPr>
              </a:lvl5pPr>
              <a:lvl6pPr marL="1543050"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6pPr>
              <a:lvl7pPr marL="2000250"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7pPr>
              <a:lvl8pPr marL="2457450"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8pPr>
              <a:lvl9pPr marL="2914650"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9pPr>
            </a:lstStyle>
            <a:p>
              <a:pPr algn="ctr">
                <a:lnSpc>
                  <a:spcPct val="100000"/>
                </a:lnSpc>
                <a:spcAft>
                  <a:spcPct val="0"/>
                </a:spcAft>
                <a:buClrTx/>
                <a:buSzPct val="25000"/>
                <a:buFontTx/>
                <a:buChar char=" "/>
              </a:pPr>
              <a:r>
                <a:rPr lang="en-US" altLang="en-US" sz="1050" dirty="0">
                  <a:solidFill>
                    <a:schemeClr val="tx1"/>
                  </a:solidFill>
                  <a:latin typeface="Open Sans" panose="020B0606030504020204" pitchFamily="34" charset="0"/>
                  <a:ea typeface="Open Sans" panose="020B0606030504020204" pitchFamily="34" charset="0"/>
                  <a:cs typeface="Open Sans" panose="020B0606030504020204" pitchFamily="34" charset="0"/>
                </a:rPr>
                <a:t>Others</a:t>
              </a:r>
            </a:p>
            <a:p>
              <a:pPr algn="ctr">
                <a:lnSpc>
                  <a:spcPct val="100000"/>
                </a:lnSpc>
                <a:spcAft>
                  <a:spcPct val="0"/>
                </a:spcAft>
                <a:buClrTx/>
                <a:buSzPct val="25000"/>
                <a:buFontTx/>
                <a:buChar char=" "/>
              </a:pPr>
              <a:r>
                <a:rPr lang="en-US" altLang="en-US" sz="1050" dirty="0">
                  <a:solidFill>
                    <a:schemeClr val="tx1"/>
                  </a:solidFill>
                  <a:latin typeface="Open Sans" panose="020B0606030504020204" pitchFamily="34" charset="0"/>
                  <a:ea typeface="Open Sans" panose="020B0606030504020204" pitchFamily="34" charset="0"/>
                  <a:cs typeface="Open Sans" panose="020B0606030504020204" pitchFamily="34" charset="0"/>
                </a:rPr>
                <a:t>buy</a:t>
              </a:r>
            </a:p>
          </p:txBody>
        </p:sp>
        <p:sp>
          <p:nvSpPr>
            <p:cNvPr id="17" name="Arc 30"/>
            <p:cNvSpPr>
              <a:spLocks/>
            </p:cNvSpPr>
            <p:nvPr/>
          </p:nvSpPr>
          <p:spPr bwMode="auto">
            <a:xfrm rot="10246451">
              <a:off x="504731" y="222778"/>
              <a:ext cx="629807" cy="1073305"/>
            </a:xfrm>
            <a:custGeom>
              <a:avLst/>
              <a:gdLst>
                <a:gd name="T0" fmla="*/ 94782 w 17604"/>
                <a:gd name="T1" fmla="*/ 0 h 21480"/>
                <a:gd name="T2" fmla="*/ 733425 w 17604"/>
                <a:gd name="T3" fmla="*/ 361721 h 21480"/>
                <a:gd name="T4" fmla="*/ 0 w 17604"/>
                <a:gd name="T5" fmla="*/ 866775 h 21480"/>
                <a:gd name="T6" fmla="*/ 0 60000 65536"/>
                <a:gd name="T7" fmla="*/ 0 60000 65536"/>
                <a:gd name="T8" fmla="*/ 0 60000 65536"/>
              </a:gdLst>
              <a:ahLst/>
              <a:cxnLst>
                <a:cxn ang="T6">
                  <a:pos x="T0" y="T1"/>
                </a:cxn>
                <a:cxn ang="T7">
                  <a:pos x="T2" y="T3"/>
                </a:cxn>
                <a:cxn ang="T8">
                  <a:pos x="T4" y="T5"/>
                </a:cxn>
              </a:cxnLst>
              <a:rect l="0" t="0" r="r" b="b"/>
              <a:pathLst>
                <a:path w="17604" h="21480" fill="none" extrusionOk="0">
                  <a:moveTo>
                    <a:pt x="2274" y="0"/>
                  </a:moveTo>
                  <a:cubicBezTo>
                    <a:pt x="8433" y="652"/>
                    <a:pt x="14015" y="3916"/>
                    <a:pt x="17604" y="8963"/>
                  </a:cubicBezTo>
                </a:path>
                <a:path w="17604" h="21480" stroke="0" extrusionOk="0">
                  <a:moveTo>
                    <a:pt x="2274" y="0"/>
                  </a:moveTo>
                  <a:cubicBezTo>
                    <a:pt x="8433" y="652"/>
                    <a:pt x="14015" y="3916"/>
                    <a:pt x="17604" y="8963"/>
                  </a:cubicBezTo>
                  <a:lnTo>
                    <a:pt x="0" y="21480"/>
                  </a:lnTo>
                  <a:lnTo>
                    <a:pt x="2274" y="0"/>
                  </a:lnTo>
                  <a:close/>
                </a:path>
              </a:pathLst>
            </a:custGeom>
            <a:noFill/>
            <a:ln w="9525">
              <a:solidFill>
                <a:schemeClr val="tx1"/>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53882" dir="2700000" algn="ctr" rotWithShape="0">
                      <a:schemeClr val="bg2"/>
                    </a:outerShdw>
                  </a:effectLst>
                </a14:hiddenEffects>
              </a:ext>
            </a:extLst>
          </p:spPr>
          <p:txBody>
            <a:bodyPr wrap="none" anchor="ct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grpSp>
      <p:sp>
        <p:nvSpPr>
          <p:cNvPr id="19" name="Text Box 18"/>
          <p:cNvSpPr txBox="1">
            <a:spLocks noChangeArrowheads="1"/>
          </p:cNvSpPr>
          <p:nvPr/>
        </p:nvSpPr>
        <p:spPr bwMode="auto">
          <a:xfrm>
            <a:off x="2886635" y="4874481"/>
            <a:ext cx="3065720" cy="1813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wrap="square" lIns="90488" tIns="44450" rIns="90488" bIns="44450">
            <a:spAutoFit/>
          </a:bodyPr>
          <a:lstStyle>
            <a:lvl1pPr marL="115888" indent="-115888" algn="l" eaLnBrk="0" hangingPunct="0">
              <a:lnSpc>
                <a:spcPct val="90000"/>
              </a:lnSpc>
              <a:spcAft>
                <a:spcPct val="50000"/>
              </a:spcAft>
              <a:buClr>
                <a:schemeClr val="accent2"/>
              </a:buClr>
              <a:buSzPct val="90000"/>
              <a:buFont typeface="Monotype Sorts" pitchFamily="2" charset="2"/>
              <a:buChar char="²"/>
              <a:defRPr sz="2400" b="1">
                <a:solidFill>
                  <a:schemeClr val="hlink"/>
                </a:solidFill>
                <a:latin typeface="Arial" pitchFamily="34" charset="0"/>
              </a:defRPr>
            </a:lvl1pPr>
            <a:lvl2pPr marL="288925" indent="-58738" algn="l" eaLnBrk="0" hangingPunct="0">
              <a:lnSpc>
                <a:spcPct val="90000"/>
              </a:lnSpc>
              <a:spcAft>
                <a:spcPct val="50000"/>
              </a:spcAft>
              <a:buClr>
                <a:schemeClr val="accent2"/>
              </a:buClr>
              <a:buSzPct val="70000"/>
              <a:buFont typeface="Monotype Sorts" pitchFamily="2" charset="2"/>
              <a:buChar char="u"/>
              <a:defRPr b="1">
                <a:solidFill>
                  <a:schemeClr val="hlink"/>
                </a:solidFill>
                <a:latin typeface="Arial" pitchFamily="34" charset="0"/>
              </a:defRPr>
            </a:lvl2pPr>
            <a:lvl3pPr marL="690563" indent="-173038" algn="l" eaLnBrk="0" hangingPunct="0">
              <a:lnSpc>
                <a:spcPct val="90000"/>
              </a:lnSpc>
              <a:spcAft>
                <a:spcPct val="50000"/>
              </a:spcAft>
              <a:buClr>
                <a:schemeClr val="accent2"/>
              </a:buClr>
              <a:buSzPct val="95000"/>
              <a:buFont typeface="Monotype Sorts" pitchFamily="2" charset="2"/>
              <a:buChar char="v"/>
              <a:defRPr sz="1600">
                <a:solidFill>
                  <a:schemeClr val="hlink"/>
                </a:solidFill>
                <a:latin typeface="Times New Roman" pitchFamily="18" charset="0"/>
              </a:defRPr>
            </a:lvl3pPr>
            <a:lvl4pPr marL="917575" indent="-112713" algn="l" eaLnBrk="0" hangingPunct="0">
              <a:lnSpc>
                <a:spcPct val="90000"/>
              </a:lnSpc>
              <a:spcAft>
                <a:spcPct val="50000"/>
              </a:spcAft>
              <a:buClr>
                <a:schemeClr val="accent2"/>
              </a:buClr>
              <a:buSzPct val="115000"/>
              <a:buChar char="•"/>
              <a:defRPr sz="1400">
                <a:solidFill>
                  <a:schemeClr val="hlink"/>
                </a:solidFill>
                <a:latin typeface="Times New Roman" pitchFamily="18" charset="0"/>
              </a:defRPr>
            </a:lvl4pPr>
            <a:lvl5pPr marL="1201738" indent="-169863" algn="l" eaLnBrk="0" hangingPunct="0">
              <a:lnSpc>
                <a:spcPct val="90000"/>
              </a:lnSpc>
              <a:spcAft>
                <a:spcPct val="50000"/>
              </a:spcAft>
              <a:buClr>
                <a:schemeClr val="accent2"/>
              </a:buClr>
              <a:buSzPct val="90000"/>
              <a:buChar char="—"/>
              <a:defRPr sz="1200">
                <a:solidFill>
                  <a:schemeClr val="hlink"/>
                </a:solidFill>
                <a:latin typeface="Times New Roman" pitchFamily="18" charset="0"/>
              </a:defRPr>
            </a:lvl5pPr>
            <a:lvl6pPr marL="16589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6pPr>
            <a:lvl7pPr marL="21161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7pPr>
            <a:lvl8pPr marL="25733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8pPr>
            <a:lvl9pPr marL="30305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9pPr>
          </a:lstStyle>
          <a:p>
            <a:pPr marL="0" indent="0">
              <a:lnSpc>
                <a:spcPct val="100000"/>
              </a:lnSpc>
              <a:spcAft>
                <a:spcPct val="0"/>
              </a:spcAft>
              <a:buClrTx/>
              <a:buSzPct val="65000"/>
              <a:buNone/>
            </a:pPr>
            <a:r>
              <a:rPr lang="en-US" altLang="en-US" sz="1400" u="sng" dirty="0">
                <a:solidFill>
                  <a:srgbClr val="0153A5"/>
                </a:solidFill>
                <a:latin typeface="Open Sans" panose="020B0606030504020204" pitchFamily="34" charset="0"/>
                <a:ea typeface="Open Sans" panose="020B0606030504020204" pitchFamily="34" charset="0"/>
                <a:cs typeface="Open Sans" panose="020B0606030504020204" pitchFamily="34" charset="0"/>
              </a:rPr>
              <a:t>Incentives</a:t>
            </a:r>
            <a:endParaRPr lang="en-US" altLang="en-US" sz="1400"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Please salesperson</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Discounts</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Points</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Samples</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Order online, pick up at store</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nSpc>
                <a:spcPct val="100000"/>
              </a:lnSpc>
              <a:spcAft>
                <a:spcPct val="0"/>
              </a:spcAft>
              <a:buClrTx/>
              <a:buSzPct val="65000"/>
              <a:buFont typeface="Wingdings" pitchFamily="2" charset="2"/>
              <a:buChar char="l"/>
            </a:pPr>
            <a:endPar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Box 11"/>
          <p:cNvSpPr txBox="1">
            <a:spLocks noChangeArrowheads="1"/>
          </p:cNvSpPr>
          <p:nvPr/>
        </p:nvSpPr>
        <p:spPr bwMode="auto">
          <a:xfrm>
            <a:off x="4356847" y="1118654"/>
            <a:ext cx="3890682" cy="1382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wrap="square" lIns="90488" tIns="44450" rIns="90488" bIns="44450">
            <a:spAutoFit/>
          </a:bodyPr>
          <a:lstStyle>
            <a:lvl1pPr marL="115888" indent="-115888" algn="l" eaLnBrk="0" hangingPunct="0">
              <a:lnSpc>
                <a:spcPct val="90000"/>
              </a:lnSpc>
              <a:spcAft>
                <a:spcPct val="50000"/>
              </a:spcAft>
              <a:buClr>
                <a:schemeClr val="accent2"/>
              </a:buClr>
              <a:buSzPct val="90000"/>
              <a:buFont typeface="Monotype Sorts" pitchFamily="2" charset="2"/>
              <a:buChar char="²"/>
              <a:defRPr sz="2400" b="1">
                <a:solidFill>
                  <a:schemeClr val="hlink"/>
                </a:solidFill>
                <a:latin typeface="Arial" pitchFamily="34" charset="0"/>
              </a:defRPr>
            </a:lvl1pPr>
            <a:lvl2pPr marL="403225" indent="-173038" algn="l" eaLnBrk="0" hangingPunct="0">
              <a:lnSpc>
                <a:spcPct val="90000"/>
              </a:lnSpc>
              <a:spcAft>
                <a:spcPct val="50000"/>
              </a:spcAft>
              <a:buClr>
                <a:schemeClr val="accent2"/>
              </a:buClr>
              <a:buSzPct val="70000"/>
              <a:buFont typeface="Monotype Sorts" pitchFamily="2" charset="2"/>
              <a:buChar char="u"/>
              <a:defRPr b="1">
                <a:solidFill>
                  <a:schemeClr val="hlink"/>
                </a:solidFill>
                <a:latin typeface="Arial" pitchFamily="34" charset="0"/>
              </a:defRPr>
            </a:lvl2pPr>
            <a:lvl3pPr marL="690563" indent="-173038" algn="l" eaLnBrk="0" hangingPunct="0">
              <a:lnSpc>
                <a:spcPct val="90000"/>
              </a:lnSpc>
              <a:spcAft>
                <a:spcPct val="50000"/>
              </a:spcAft>
              <a:buClr>
                <a:schemeClr val="accent2"/>
              </a:buClr>
              <a:buSzPct val="95000"/>
              <a:buFont typeface="Monotype Sorts" pitchFamily="2" charset="2"/>
              <a:buChar char="v"/>
              <a:defRPr sz="1600">
                <a:solidFill>
                  <a:schemeClr val="hlink"/>
                </a:solidFill>
                <a:latin typeface="Times New Roman" pitchFamily="18" charset="0"/>
              </a:defRPr>
            </a:lvl3pPr>
            <a:lvl4pPr marL="917575" indent="-112713" algn="l" eaLnBrk="0" hangingPunct="0">
              <a:lnSpc>
                <a:spcPct val="90000"/>
              </a:lnSpc>
              <a:spcAft>
                <a:spcPct val="50000"/>
              </a:spcAft>
              <a:buClr>
                <a:schemeClr val="accent2"/>
              </a:buClr>
              <a:buSzPct val="115000"/>
              <a:buChar char="•"/>
              <a:defRPr sz="1400">
                <a:solidFill>
                  <a:schemeClr val="hlink"/>
                </a:solidFill>
                <a:latin typeface="Times New Roman" pitchFamily="18" charset="0"/>
              </a:defRPr>
            </a:lvl4pPr>
            <a:lvl5pPr marL="1201738" indent="-169863" algn="l" eaLnBrk="0" hangingPunct="0">
              <a:lnSpc>
                <a:spcPct val="90000"/>
              </a:lnSpc>
              <a:spcAft>
                <a:spcPct val="50000"/>
              </a:spcAft>
              <a:buClr>
                <a:schemeClr val="accent2"/>
              </a:buClr>
              <a:buSzPct val="90000"/>
              <a:buChar char="—"/>
              <a:defRPr sz="1200">
                <a:solidFill>
                  <a:schemeClr val="hlink"/>
                </a:solidFill>
                <a:latin typeface="Times New Roman" pitchFamily="18" charset="0"/>
              </a:defRPr>
            </a:lvl5pPr>
            <a:lvl6pPr marL="16589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6pPr>
            <a:lvl7pPr marL="21161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7pPr>
            <a:lvl8pPr marL="25733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8pPr>
            <a:lvl9pPr marL="30305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9pPr>
          </a:lstStyle>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Internal trigger (e.g., going on a date) </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Replenishment (order online?)</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Impulse purchase (windows display)</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TV Ads, Catalogs, print ads</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Display Ads, e-Mail</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21" name="Text Box 19"/>
          <p:cNvSpPr txBox="1">
            <a:spLocks noChangeArrowheads="1"/>
          </p:cNvSpPr>
          <p:nvPr/>
        </p:nvSpPr>
        <p:spPr bwMode="auto">
          <a:xfrm>
            <a:off x="1807296" y="1798659"/>
            <a:ext cx="2459848" cy="1166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wrap="square" lIns="90488" tIns="44450" rIns="90488" bIns="44450">
            <a:spAutoFit/>
          </a:bodyPr>
          <a:lstStyle>
            <a:lvl1pPr marL="115888" indent="-115888" algn="l" eaLnBrk="0" hangingPunct="0">
              <a:lnSpc>
                <a:spcPct val="90000"/>
              </a:lnSpc>
              <a:spcAft>
                <a:spcPct val="50000"/>
              </a:spcAft>
              <a:buClr>
                <a:schemeClr val="accent2"/>
              </a:buClr>
              <a:buSzPct val="90000"/>
              <a:buFont typeface="Monotype Sorts" pitchFamily="2" charset="2"/>
              <a:buChar char="²"/>
              <a:defRPr sz="2400" b="1">
                <a:solidFill>
                  <a:schemeClr val="hlink"/>
                </a:solidFill>
                <a:latin typeface="Arial" pitchFamily="34" charset="0"/>
              </a:defRPr>
            </a:lvl1pPr>
            <a:lvl2pPr marL="288925" indent="-58738" algn="l" eaLnBrk="0" hangingPunct="0">
              <a:lnSpc>
                <a:spcPct val="90000"/>
              </a:lnSpc>
              <a:spcAft>
                <a:spcPct val="50000"/>
              </a:spcAft>
              <a:buClr>
                <a:schemeClr val="accent2"/>
              </a:buClr>
              <a:buSzPct val="70000"/>
              <a:buFont typeface="Monotype Sorts" pitchFamily="2" charset="2"/>
              <a:buChar char="u"/>
              <a:defRPr b="1">
                <a:solidFill>
                  <a:schemeClr val="hlink"/>
                </a:solidFill>
                <a:latin typeface="Arial" pitchFamily="34" charset="0"/>
              </a:defRPr>
            </a:lvl2pPr>
            <a:lvl3pPr marL="690563" indent="-173038" algn="l" eaLnBrk="0" hangingPunct="0">
              <a:lnSpc>
                <a:spcPct val="90000"/>
              </a:lnSpc>
              <a:spcAft>
                <a:spcPct val="50000"/>
              </a:spcAft>
              <a:buClr>
                <a:schemeClr val="accent2"/>
              </a:buClr>
              <a:buSzPct val="95000"/>
              <a:buFont typeface="Monotype Sorts" pitchFamily="2" charset="2"/>
              <a:buChar char="v"/>
              <a:defRPr sz="1600">
                <a:solidFill>
                  <a:schemeClr val="hlink"/>
                </a:solidFill>
                <a:latin typeface="Times New Roman" pitchFamily="18" charset="0"/>
              </a:defRPr>
            </a:lvl3pPr>
            <a:lvl4pPr marL="917575" indent="-112713" algn="l" eaLnBrk="0" hangingPunct="0">
              <a:lnSpc>
                <a:spcPct val="90000"/>
              </a:lnSpc>
              <a:spcAft>
                <a:spcPct val="50000"/>
              </a:spcAft>
              <a:buClr>
                <a:schemeClr val="accent2"/>
              </a:buClr>
              <a:buSzPct val="115000"/>
              <a:buChar char="•"/>
              <a:defRPr sz="1400">
                <a:solidFill>
                  <a:schemeClr val="hlink"/>
                </a:solidFill>
                <a:latin typeface="Times New Roman" pitchFamily="18" charset="0"/>
              </a:defRPr>
            </a:lvl4pPr>
            <a:lvl5pPr marL="1201738" indent="-169863" algn="l" eaLnBrk="0" hangingPunct="0">
              <a:lnSpc>
                <a:spcPct val="90000"/>
              </a:lnSpc>
              <a:spcAft>
                <a:spcPct val="50000"/>
              </a:spcAft>
              <a:buClr>
                <a:schemeClr val="accent2"/>
              </a:buClr>
              <a:buSzPct val="90000"/>
              <a:buChar char="—"/>
              <a:defRPr sz="1200">
                <a:solidFill>
                  <a:schemeClr val="hlink"/>
                </a:solidFill>
                <a:latin typeface="Times New Roman" pitchFamily="18" charset="0"/>
              </a:defRPr>
            </a:lvl5pPr>
            <a:lvl6pPr marL="16589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6pPr>
            <a:lvl7pPr marL="21161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7pPr>
            <a:lvl8pPr marL="25733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8pPr>
            <a:lvl9pPr marL="30305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9pPr>
          </a:lstStyle>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Post UGC(User Generated Contents)</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Post tweets</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Post </a:t>
            </a:r>
            <a:r>
              <a:rPr lang="en-US" altLang="en-US" sz="1400" b="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YoutTube</a:t>
            </a: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 videos</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Facebook likes</a:t>
            </a:r>
          </a:p>
        </p:txBody>
      </p:sp>
      <p:sp>
        <p:nvSpPr>
          <p:cNvPr id="22" name="Text Box 26"/>
          <p:cNvSpPr txBox="1">
            <a:spLocks noChangeArrowheads="1"/>
          </p:cNvSpPr>
          <p:nvPr/>
        </p:nvSpPr>
        <p:spPr bwMode="auto">
          <a:xfrm>
            <a:off x="7205381" y="5308722"/>
            <a:ext cx="3065720" cy="11977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wrap="square" lIns="90488" tIns="44450" rIns="90488" bIns="44450">
            <a:spAutoFit/>
          </a:bodyPr>
          <a:lstStyle>
            <a:lvl1pPr marL="115888" indent="-115888" algn="l" eaLnBrk="0" hangingPunct="0">
              <a:lnSpc>
                <a:spcPct val="90000"/>
              </a:lnSpc>
              <a:spcAft>
                <a:spcPct val="50000"/>
              </a:spcAft>
              <a:buClr>
                <a:schemeClr val="accent2"/>
              </a:buClr>
              <a:buSzPct val="90000"/>
              <a:buFont typeface="Monotype Sorts" pitchFamily="2" charset="2"/>
              <a:buChar char="²"/>
              <a:defRPr sz="2400" b="1">
                <a:solidFill>
                  <a:schemeClr val="hlink"/>
                </a:solidFill>
                <a:latin typeface="Arial" pitchFamily="34" charset="0"/>
              </a:defRPr>
            </a:lvl1pPr>
            <a:lvl2pPr marL="403225" indent="-173038" algn="l" eaLnBrk="0" hangingPunct="0">
              <a:lnSpc>
                <a:spcPct val="90000"/>
              </a:lnSpc>
              <a:spcAft>
                <a:spcPct val="50000"/>
              </a:spcAft>
              <a:buClr>
                <a:schemeClr val="accent2"/>
              </a:buClr>
              <a:buSzPct val="70000"/>
              <a:buFont typeface="Monotype Sorts" pitchFamily="2" charset="2"/>
              <a:buChar char="u"/>
              <a:defRPr b="1">
                <a:solidFill>
                  <a:schemeClr val="hlink"/>
                </a:solidFill>
                <a:latin typeface="Arial" pitchFamily="34" charset="0"/>
              </a:defRPr>
            </a:lvl2pPr>
            <a:lvl3pPr marL="690563" indent="-173038" algn="l" eaLnBrk="0" hangingPunct="0">
              <a:lnSpc>
                <a:spcPct val="90000"/>
              </a:lnSpc>
              <a:spcAft>
                <a:spcPct val="50000"/>
              </a:spcAft>
              <a:buClr>
                <a:schemeClr val="accent2"/>
              </a:buClr>
              <a:buSzPct val="95000"/>
              <a:buFont typeface="Monotype Sorts" pitchFamily="2" charset="2"/>
              <a:buChar char="v"/>
              <a:defRPr sz="1600">
                <a:solidFill>
                  <a:schemeClr val="hlink"/>
                </a:solidFill>
                <a:latin typeface="Times New Roman" pitchFamily="18" charset="0"/>
              </a:defRPr>
            </a:lvl3pPr>
            <a:lvl4pPr marL="917575" indent="-112713" algn="l" eaLnBrk="0" hangingPunct="0">
              <a:lnSpc>
                <a:spcPct val="90000"/>
              </a:lnSpc>
              <a:spcAft>
                <a:spcPct val="50000"/>
              </a:spcAft>
              <a:buClr>
                <a:schemeClr val="accent2"/>
              </a:buClr>
              <a:buSzPct val="115000"/>
              <a:buChar char="•"/>
              <a:defRPr sz="1400">
                <a:solidFill>
                  <a:schemeClr val="hlink"/>
                </a:solidFill>
                <a:latin typeface="Times New Roman" pitchFamily="18" charset="0"/>
              </a:defRPr>
            </a:lvl4pPr>
            <a:lvl5pPr marL="1201738" indent="-169863" algn="l" eaLnBrk="0" hangingPunct="0">
              <a:lnSpc>
                <a:spcPct val="90000"/>
              </a:lnSpc>
              <a:spcAft>
                <a:spcPct val="50000"/>
              </a:spcAft>
              <a:buClr>
                <a:schemeClr val="accent2"/>
              </a:buClr>
              <a:buSzPct val="90000"/>
              <a:buChar char="—"/>
              <a:defRPr sz="1200">
                <a:solidFill>
                  <a:schemeClr val="hlink"/>
                </a:solidFill>
                <a:latin typeface="Times New Roman" pitchFamily="18" charset="0"/>
              </a:defRPr>
            </a:lvl5pPr>
            <a:lvl6pPr marL="16589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6pPr>
            <a:lvl7pPr marL="21161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7pPr>
            <a:lvl8pPr marL="25733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8pPr>
            <a:lvl9pPr marL="30305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9pPr>
          </a:lstStyle>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Experiment and learn (help from sales staff)</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Product displays at store</a:t>
            </a:r>
          </a:p>
          <a:p>
            <a:pPr>
              <a:lnSpc>
                <a:spcPct val="100000"/>
              </a:lnSpc>
              <a:spcAft>
                <a:spcPct val="0"/>
              </a:spcAft>
              <a:buClrTx/>
              <a:buSzPct val="65000"/>
              <a:buFont typeface="Wingdings" pitchFamily="2" charset="2"/>
              <a:buChar char="l"/>
            </a:pPr>
            <a:r>
              <a:rPr lang="en-US" alt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UGC (ratings/reviews)</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23" name="Text Box 22"/>
          <p:cNvSpPr txBox="1">
            <a:spLocks noChangeArrowheads="1"/>
          </p:cNvSpPr>
          <p:nvPr/>
        </p:nvSpPr>
        <p:spPr bwMode="auto">
          <a:xfrm>
            <a:off x="8516469" y="2490517"/>
            <a:ext cx="3163167" cy="22228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53882" dir="2700000" algn="ctr" rotWithShape="0">
                    <a:schemeClr val="bg2"/>
                  </a:outerShdw>
                </a:effectLst>
              </a14:hiddenEffects>
            </a:ext>
          </a:extLst>
        </p:spPr>
        <p:txBody>
          <a:bodyPr wrap="square" lIns="90488" tIns="44450" rIns="90488" bIns="44450">
            <a:spAutoFit/>
          </a:bodyPr>
          <a:lstStyle>
            <a:lvl1pPr marL="115888" indent="-115888" algn="l" eaLnBrk="0" hangingPunct="0">
              <a:lnSpc>
                <a:spcPct val="90000"/>
              </a:lnSpc>
              <a:spcAft>
                <a:spcPct val="50000"/>
              </a:spcAft>
              <a:buClr>
                <a:schemeClr val="accent2"/>
              </a:buClr>
              <a:buSzPct val="90000"/>
              <a:buFont typeface="Monotype Sorts" pitchFamily="2" charset="2"/>
              <a:buChar char="²"/>
              <a:defRPr sz="2400" b="1">
                <a:solidFill>
                  <a:schemeClr val="hlink"/>
                </a:solidFill>
                <a:latin typeface="Arial" pitchFamily="34" charset="0"/>
              </a:defRPr>
            </a:lvl1pPr>
            <a:lvl2pPr marL="403225" indent="-173038" algn="l" eaLnBrk="0" hangingPunct="0">
              <a:lnSpc>
                <a:spcPct val="90000"/>
              </a:lnSpc>
              <a:spcAft>
                <a:spcPct val="50000"/>
              </a:spcAft>
              <a:buClr>
                <a:schemeClr val="accent2"/>
              </a:buClr>
              <a:buSzPct val="70000"/>
              <a:buFont typeface="Monotype Sorts" pitchFamily="2" charset="2"/>
              <a:buChar char="u"/>
              <a:defRPr b="1">
                <a:solidFill>
                  <a:schemeClr val="hlink"/>
                </a:solidFill>
                <a:latin typeface="Arial" pitchFamily="34" charset="0"/>
              </a:defRPr>
            </a:lvl2pPr>
            <a:lvl3pPr marL="690563" indent="-173038" algn="l" eaLnBrk="0" hangingPunct="0">
              <a:lnSpc>
                <a:spcPct val="90000"/>
              </a:lnSpc>
              <a:spcAft>
                <a:spcPct val="50000"/>
              </a:spcAft>
              <a:buClr>
                <a:schemeClr val="accent2"/>
              </a:buClr>
              <a:buSzPct val="95000"/>
              <a:buFont typeface="Monotype Sorts" pitchFamily="2" charset="2"/>
              <a:buChar char="v"/>
              <a:defRPr sz="1600">
                <a:solidFill>
                  <a:schemeClr val="hlink"/>
                </a:solidFill>
                <a:latin typeface="Times New Roman" pitchFamily="18" charset="0"/>
              </a:defRPr>
            </a:lvl3pPr>
            <a:lvl4pPr marL="917575" indent="-112713" algn="l" eaLnBrk="0" hangingPunct="0">
              <a:lnSpc>
                <a:spcPct val="90000"/>
              </a:lnSpc>
              <a:spcAft>
                <a:spcPct val="50000"/>
              </a:spcAft>
              <a:buClr>
                <a:schemeClr val="accent2"/>
              </a:buClr>
              <a:buSzPct val="115000"/>
              <a:buChar char="•"/>
              <a:defRPr sz="1400">
                <a:solidFill>
                  <a:schemeClr val="hlink"/>
                </a:solidFill>
                <a:latin typeface="Times New Roman" pitchFamily="18" charset="0"/>
              </a:defRPr>
            </a:lvl4pPr>
            <a:lvl5pPr marL="1201738" indent="-169863" algn="l" eaLnBrk="0" hangingPunct="0">
              <a:lnSpc>
                <a:spcPct val="90000"/>
              </a:lnSpc>
              <a:spcAft>
                <a:spcPct val="50000"/>
              </a:spcAft>
              <a:buClr>
                <a:schemeClr val="accent2"/>
              </a:buClr>
              <a:buSzPct val="90000"/>
              <a:buChar char="—"/>
              <a:defRPr sz="1200">
                <a:solidFill>
                  <a:schemeClr val="hlink"/>
                </a:solidFill>
                <a:latin typeface="Times New Roman" pitchFamily="18" charset="0"/>
              </a:defRPr>
            </a:lvl5pPr>
            <a:lvl6pPr marL="16589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6pPr>
            <a:lvl7pPr marL="21161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7pPr>
            <a:lvl8pPr marL="25733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8pPr>
            <a:lvl9pPr marL="3030538" indent="-169863" eaLnBrk="0" fontAlgn="base" hangingPunct="0">
              <a:lnSpc>
                <a:spcPct val="90000"/>
              </a:lnSpc>
              <a:spcBef>
                <a:spcPct val="0"/>
              </a:spcBef>
              <a:spcAft>
                <a:spcPct val="50000"/>
              </a:spcAft>
              <a:buClr>
                <a:schemeClr val="accent2"/>
              </a:buClr>
              <a:buSzPct val="90000"/>
              <a:buChar char="—"/>
              <a:defRPr sz="1200">
                <a:solidFill>
                  <a:schemeClr val="hlink"/>
                </a:solidFill>
                <a:latin typeface="Times New Roman" pitchFamily="18" charset="0"/>
              </a:defRPr>
            </a:lvl9pPr>
          </a:lstStyle>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Enjoy shopping and trying new stuff (at store)</a:t>
            </a:r>
          </a:p>
          <a:p>
            <a:pPr>
              <a:lnSpc>
                <a:spcPct val="100000"/>
              </a:lnSpc>
              <a:spcAft>
                <a:spcPct val="0"/>
              </a:spcAft>
              <a:buClrTx/>
              <a:buSzPct val="65000"/>
              <a:buFont typeface="Wingdings" pitchFamily="2" charset="2"/>
              <a:buChar char="l"/>
            </a:pPr>
            <a:r>
              <a:rPr lang="en-US" alt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Search engine (paid ads)</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Watch YouTube videos</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Follow tweets..</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Look for </a:t>
            </a:r>
            <a:r>
              <a:rPr lang="en-US" altLang="en-US" sz="1600" dirty="0">
                <a:solidFill>
                  <a:schemeClr val="tx1"/>
                </a:solidFill>
                <a:latin typeface="Open Sans" panose="020B0606030504020204" pitchFamily="34" charset="0"/>
                <a:ea typeface="Open Sans" panose="020B0606030504020204" pitchFamily="34" charset="0"/>
                <a:cs typeface="Open Sans" panose="020B0606030504020204" pitchFamily="34" charset="0"/>
              </a:rPr>
              <a:t>UGC</a:t>
            </a: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altLang="en-US"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User Generated Content</a:t>
            </a: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 e.g., reviews, Beauty Talk. </a:t>
            </a:r>
          </a:p>
          <a:p>
            <a:pPr>
              <a:lnSpc>
                <a:spcPct val="100000"/>
              </a:lnSpc>
              <a:spcAft>
                <a:spcPct val="0"/>
              </a:spcAft>
              <a:buClrTx/>
              <a:buSzPct val="65000"/>
              <a:buFont typeface="Wingdings" pitchFamily="2" charset="2"/>
              <a:buChar char="l"/>
            </a:pPr>
            <a:r>
              <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a:lnSpc>
                <a:spcPct val="80000"/>
              </a:lnSpc>
              <a:spcAft>
                <a:spcPct val="0"/>
              </a:spcAft>
              <a:buClrTx/>
              <a:buSzPct val="65000"/>
              <a:buFont typeface="Wingdings" pitchFamily="2" charset="2"/>
              <a:buChar char="l"/>
            </a:pPr>
            <a:endPar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nSpc>
                <a:spcPct val="80000"/>
              </a:lnSpc>
              <a:spcAft>
                <a:spcPct val="0"/>
              </a:spcAft>
              <a:buClrTx/>
              <a:buSzPct val="65000"/>
              <a:buFont typeface="Wingdings" pitchFamily="2" charset="2"/>
              <a:buChar char="l"/>
            </a:pPr>
            <a:endParaRPr lang="en-US" altLang="en-US" sz="14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Text Box 35"/>
          <p:cNvSpPr txBox="1">
            <a:spLocks noChangeArrowheads="1"/>
          </p:cNvSpPr>
          <p:nvPr/>
        </p:nvSpPr>
        <p:spPr bwMode="auto">
          <a:xfrm>
            <a:off x="10145595" y="5933142"/>
            <a:ext cx="1713931"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1203C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r>
              <a:rPr lang="en-US" altLang="en-US" dirty="0">
                <a:solidFill>
                  <a:srgbClr val="0153A5"/>
                </a:solidFill>
                <a:latin typeface="Open Sans" panose="020B0606030504020204" pitchFamily="34" charset="0"/>
                <a:ea typeface="Open Sans" panose="020B0606030504020204" pitchFamily="34" charset="0"/>
                <a:cs typeface="Open Sans" panose="020B0606030504020204" pitchFamily="34" charset="0"/>
              </a:rPr>
              <a:t>Source</a:t>
            </a:r>
            <a:r>
              <a:rPr lang="en-US" alt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Adapted from</a:t>
            </a:r>
          </a:p>
          <a:p>
            <a:r>
              <a:rPr lang="en-US" altLang="en-US"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Rayport</a:t>
            </a:r>
            <a:r>
              <a:rPr lang="en-US" altLang="en-U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altLang="en-US"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Jaworski</a:t>
            </a:r>
            <a:endParaRPr lang="en-US" altLang="en-US" sz="2000" b="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8A4E644E-29DE-4F39-8725-9DD8402D868B}"/>
              </a:ext>
            </a:extLst>
          </p:cNvPr>
          <p:cNvSpPr txBox="1"/>
          <p:nvPr/>
        </p:nvSpPr>
        <p:spPr>
          <a:xfrm>
            <a:off x="57291" y="4820047"/>
            <a:ext cx="2865593" cy="646331"/>
          </a:xfrm>
          <a:prstGeom prst="rect">
            <a:avLst/>
          </a:prstGeom>
          <a:noFill/>
        </p:spPr>
        <p:txBody>
          <a:bodyPr wrap="none" rtlCol="0">
            <a:spAutoFit/>
          </a:bodyPr>
          <a:lstStyle/>
          <a:p>
            <a:r>
              <a:rPr lang="en-US" b="1" dirty="0"/>
              <a:t>Words of Mouth (WOW)</a:t>
            </a:r>
          </a:p>
          <a:p>
            <a:r>
              <a:rPr lang="en-US" b="1" i="1" dirty="0"/>
              <a:t>Good or Bad</a:t>
            </a:r>
          </a:p>
        </p:txBody>
      </p:sp>
    </p:spTree>
    <p:extLst>
      <p:ext uri="{BB962C8B-B14F-4D97-AF65-F5344CB8AC3E}">
        <p14:creationId xmlns:p14="http://schemas.microsoft.com/office/powerpoint/2010/main" val="607501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Growing Roles of </a:t>
            </a:r>
            <a:r>
              <a:rPr lang="en-US" b="1" dirty="0"/>
              <a:t>Search and Social Med</a:t>
            </a:r>
            <a:r>
              <a:rPr lang="en-US" dirty="0"/>
              <a:t>ia in Marketing in the US</a:t>
            </a:r>
          </a:p>
        </p:txBody>
      </p:sp>
      <p:graphicFrame>
        <p:nvGraphicFramePr>
          <p:cNvPr id="7" name="Content Placeholder 6"/>
          <p:cNvGraphicFramePr>
            <a:graphicFrameLocks noGrp="1"/>
          </p:cNvGraphicFramePr>
          <p:nvPr>
            <p:ph sz="half" idx="1"/>
            <p:extLst>
              <p:ext uri="{D42A27DB-BD31-4B8C-83A1-F6EECF244321}">
                <p14:modId xmlns:p14="http://schemas.microsoft.com/office/powerpoint/2010/main" val="3889281386"/>
              </p:ext>
            </p:extLst>
          </p:nvPr>
        </p:nvGraphicFramePr>
        <p:xfrm>
          <a:off x="1877292" y="1589814"/>
          <a:ext cx="4499263" cy="4139423"/>
        </p:xfrm>
        <a:graphic>
          <a:graphicData uri="http://schemas.openxmlformats.org/drawingml/2006/table">
            <a:tbl>
              <a:tblPr firstRow="1" bandRow="1">
                <a:tableStyleId>{5C22544A-7EE6-4342-B048-85BDC9FD1C3A}</a:tableStyleId>
              </a:tblPr>
              <a:tblGrid>
                <a:gridCol w="1924213">
                  <a:extLst>
                    <a:ext uri="{9D8B030D-6E8A-4147-A177-3AD203B41FA5}">
                      <a16:colId xmlns:a16="http://schemas.microsoft.com/office/drawing/2014/main" val="20000"/>
                    </a:ext>
                  </a:extLst>
                </a:gridCol>
                <a:gridCol w="1460139">
                  <a:extLst>
                    <a:ext uri="{9D8B030D-6E8A-4147-A177-3AD203B41FA5}">
                      <a16:colId xmlns:a16="http://schemas.microsoft.com/office/drawing/2014/main" val="20001"/>
                    </a:ext>
                  </a:extLst>
                </a:gridCol>
                <a:gridCol w="1114911">
                  <a:extLst>
                    <a:ext uri="{9D8B030D-6E8A-4147-A177-3AD203B41FA5}">
                      <a16:colId xmlns:a16="http://schemas.microsoft.com/office/drawing/2014/main" val="20002"/>
                    </a:ext>
                  </a:extLst>
                </a:gridCol>
              </a:tblGrid>
              <a:tr h="438818">
                <a:tc gridSpan="3">
                  <a:txBody>
                    <a:bodyPr/>
                    <a:lstStyle/>
                    <a:p>
                      <a:pPr marL="0" marR="0" lvl="0" indent="0" algn="ctr" defTabSz="457200" rtl="0" eaLnBrk="1" fontAlgn="base" latinLnBrk="0" hangingPunct="1">
                        <a:lnSpc>
                          <a:spcPct val="90000"/>
                        </a:lnSpc>
                        <a:spcBef>
                          <a:spcPct val="0"/>
                        </a:spcBef>
                        <a:spcAft>
                          <a:spcPts val="0"/>
                        </a:spcAft>
                        <a:buClr>
                          <a:srgbClr val="A50021"/>
                        </a:buClr>
                        <a:buSzPct val="65000"/>
                        <a:buFont typeface="Wingdings" pitchFamily="2" charset="2"/>
                        <a:buNone/>
                        <a:tabLst>
                          <a:tab pos="61913" algn="l"/>
                        </a:tabLst>
                      </a:pPr>
                      <a:r>
                        <a:rPr kumimoji="0" lang="en-US" sz="1400" b="1" i="0" u="none" strike="noStrike" cap="none" normalizeH="0" baseline="0" dirty="0">
                          <a:ln>
                            <a:noFill/>
                          </a:ln>
                          <a:solidFill>
                            <a:srgbClr val="FFFFFF"/>
                          </a:solidFill>
                          <a:effectLst/>
                          <a:latin typeface="Open Sans" panose="020B0606030504020204" pitchFamily="34" charset="0"/>
                          <a:ea typeface="Open Sans" panose="020B0606030504020204" pitchFamily="34" charset="0"/>
                          <a:cs typeface="Open Sans" panose="020B0606030504020204" pitchFamily="34" charset="0"/>
                        </a:rPr>
                        <a:t>Top 10 Web Brands (Home &amp; Work, USA)</a:t>
                      </a:r>
                    </a:p>
                    <a:p>
                      <a:pPr marL="0" marR="0" lvl="0" indent="0" algn="ctr" defTabSz="457200" rtl="0" eaLnBrk="1" fontAlgn="base" latinLnBrk="0" hangingPunct="1">
                        <a:lnSpc>
                          <a:spcPct val="90000"/>
                        </a:lnSpc>
                        <a:spcBef>
                          <a:spcPct val="0"/>
                        </a:spcBef>
                        <a:spcAft>
                          <a:spcPts val="0"/>
                        </a:spcAft>
                        <a:buClr>
                          <a:srgbClr val="A50021"/>
                        </a:buClr>
                        <a:buSzPct val="65000"/>
                        <a:buFont typeface="Wingdings" pitchFamily="2" charset="2"/>
                        <a:buNone/>
                        <a:tabLst/>
                      </a:pPr>
                      <a:r>
                        <a:rPr kumimoji="0" lang="en-US" sz="1400" b="1" i="0" u="none" strike="noStrike" cap="none" normalizeH="0" baseline="0" dirty="0">
                          <a:ln>
                            <a:noFill/>
                          </a:ln>
                          <a:solidFill>
                            <a:srgbClr val="FFFFFF"/>
                          </a:solidFill>
                          <a:effectLst/>
                          <a:latin typeface="Open Sans" panose="020B0606030504020204" pitchFamily="34" charset="0"/>
                          <a:ea typeface="Open Sans" panose="020B0606030504020204" pitchFamily="34" charset="0"/>
                          <a:cs typeface="Open Sans" panose="020B0606030504020204" pitchFamily="34" charset="0"/>
                        </a:rPr>
                        <a:t>(December 2007, Nielsen)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rgbClr val="0153A5"/>
                    </a:solidFill>
                  </a:tcPr>
                </a:tc>
                <a:tc hMerge="1">
                  <a:txBody>
                    <a:bodyPr/>
                    <a:lstStyle/>
                    <a:p>
                      <a:endParaRPr lang="en-US"/>
                    </a:p>
                  </a:txBody>
                  <a:tcPr/>
                </a:tc>
                <a:tc hMerge="1">
                  <a:txBody>
                    <a:bodyPr/>
                    <a:lstStyle/>
                    <a:p>
                      <a:endParaRPr lang="en-US" dirty="0"/>
                    </a:p>
                  </a:txBody>
                  <a:tcPr/>
                </a:tc>
                <a:extLst>
                  <a:ext uri="{0D108BD9-81ED-4DB2-BD59-A6C34878D82A}">
                    <a16:rowId xmlns:a16="http://schemas.microsoft.com/office/drawing/2014/main" val="10000"/>
                  </a:ext>
                </a:extLst>
              </a:tr>
              <a:tr h="677899">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Brand</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Unique Desktop</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Audience</a:t>
                      </a:r>
                    </a:p>
                    <a:p>
                      <a:pPr algn="ctr"/>
                      <a:r>
                        <a:rPr lang="en-US" sz="1200" b="1" baseline="0" dirty="0">
                          <a:latin typeface="Open Sans" panose="020B0606030504020204" pitchFamily="34" charset="0"/>
                          <a:ea typeface="Open Sans" panose="020B0606030504020204" pitchFamily="34" charset="0"/>
                          <a:cs typeface="Open Sans" panose="020B0606030504020204" pitchFamily="34" charset="0"/>
                        </a:rPr>
                        <a:t>(‘000) </a:t>
                      </a:r>
                      <a:endParaRPr lang="en-US" sz="1200" b="1" dirty="0">
                        <a:latin typeface="Open Sans" panose="020B0606030504020204" pitchFamily="34" charset="0"/>
                        <a:ea typeface="Open Sans" panose="020B0606030504020204" pitchFamily="34" charset="0"/>
                        <a:cs typeface="Open Sans" panose="020B0606030504020204" pitchFamily="34" charset="0"/>
                      </a:endParaRP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ctr"/>
                      <a:r>
                        <a:rPr lang="en-US" sz="1200" b="1" dirty="0" err="1">
                          <a:latin typeface="Open Sans" panose="020B0606030504020204" pitchFamily="34" charset="0"/>
                          <a:ea typeface="Open Sans" panose="020B0606030504020204" pitchFamily="34" charset="0"/>
                          <a:cs typeface="Open Sans" panose="020B0606030504020204" pitchFamily="34" charset="0"/>
                        </a:rPr>
                        <a:t>Hours:Min</a:t>
                      </a:r>
                      <a:r>
                        <a:rPr lang="en-US" sz="1200" b="1" dirty="0">
                          <a:latin typeface="Open Sans" panose="020B0606030504020204" pitchFamily="34" charset="0"/>
                          <a:ea typeface="Open Sans" panose="020B0606030504020204" pitchFamily="34" charset="0"/>
                          <a:cs typeface="Open Sans" panose="020B0606030504020204" pitchFamily="34" charset="0"/>
                        </a:rPr>
                        <a:t>/</a:t>
                      </a:r>
                    </a:p>
                    <a:p>
                      <a:pPr algn="ctr"/>
                      <a:r>
                        <a:rPr lang="en-US" sz="1200" b="1" dirty="0">
                          <a:latin typeface="Open Sans" panose="020B0606030504020204" pitchFamily="34" charset="0"/>
                          <a:ea typeface="Open Sans" panose="020B0606030504020204" pitchFamily="34" charset="0"/>
                          <a:cs typeface="Open Sans" panose="020B0606030504020204" pitchFamily="34" charset="0"/>
                        </a:rPr>
                        <a:t>Person</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0001"/>
                  </a:ext>
                </a:extLst>
              </a:tr>
              <a:tr h="289797">
                <a:tc>
                  <a:txBody>
                    <a:bodyPr/>
                    <a:lstStyle/>
                    <a:p>
                      <a:r>
                        <a:rPr lang="en-US" sz="1100" b="0" dirty="0">
                          <a:latin typeface="Open Sans" panose="020B0606030504020204" pitchFamily="34" charset="0"/>
                          <a:ea typeface="Open Sans" panose="020B0606030504020204" pitchFamily="34" charset="0"/>
                          <a:cs typeface="Open Sans" panose="020B0606030504020204" pitchFamily="34" charset="0"/>
                        </a:rPr>
                        <a:t>1. Google</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117,719</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1:11</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289797">
                <a:tc>
                  <a:txBody>
                    <a:bodyPr/>
                    <a:lstStyle/>
                    <a:p>
                      <a:r>
                        <a:rPr lang="en-US" sz="1100" b="0" dirty="0">
                          <a:latin typeface="Open Sans" panose="020B0606030504020204" pitchFamily="34" charset="0"/>
                          <a:ea typeface="Open Sans" panose="020B0606030504020204" pitchFamily="34" charset="0"/>
                          <a:cs typeface="Open Sans" panose="020B0606030504020204" pitchFamily="34" charset="0"/>
                        </a:rPr>
                        <a:t>2. Yahoo!</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113,203</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3:06</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289797">
                <a:tc>
                  <a:txBody>
                    <a:bodyPr/>
                    <a:lstStyle/>
                    <a:p>
                      <a:r>
                        <a:rPr lang="en-US" sz="1100" b="0" dirty="0">
                          <a:latin typeface="Open Sans" panose="020B0606030504020204" pitchFamily="34" charset="0"/>
                          <a:ea typeface="Open Sans" panose="020B0606030504020204" pitchFamily="34" charset="0"/>
                          <a:cs typeface="Open Sans" panose="020B0606030504020204" pitchFamily="34" charset="0"/>
                        </a:rPr>
                        <a:t>3. Microsoft</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98,338</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0:49</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3255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dirty="0">
                          <a:latin typeface="Open Sans" panose="020B0606030504020204" pitchFamily="34" charset="0"/>
                          <a:ea typeface="Open Sans" panose="020B0606030504020204" pitchFamily="34" charset="0"/>
                          <a:cs typeface="Open Sans" panose="020B0606030504020204" pitchFamily="34" charset="0"/>
                        </a:rPr>
                        <a:t>4. </a:t>
                      </a:r>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MSN / </a:t>
                      </a:r>
                      <a:r>
                        <a:rPr lang="en-US" sz="1100" b="0" i="0" u="none" strike="noStrike" dirty="0" err="1">
                          <a:latin typeface="Open Sans" panose="020B0606030504020204" pitchFamily="34" charset="0"/>
                          <a:ea typeface="Open Sans" panose="020B0606030504020204" pitchFamily="34" charset="0"/>
                          <a:cs typeface="Open Sans" panose="020B0606030504020204" pitchFamily="34" charset="0"/>
                        </a:rPr>
                        <a:t>WindowsLive</a:t>
                      </a:r>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 /Bing</a:t>
                      </a:r>
                      <a:endParaRPr lang="en-US" sz="1100" b="0" dirty="0">
                        <a:latin typeface="Open Sans" panose="020B0606030504020204" pitchFamily="34" charset="0"/>
                        <a:ea typeface="Open Sans" panose="020B0606030504020204" pitchFamily="34" charset="0"/>
                        <a:cs typeface="Open Sans" panose="020B0606030504020204" pitchFamily="34" charset="0"/>
                      </a:endParaRP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96,448</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1:53</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342097">
                <a:tc>
                  <a:txBody>
                    <a:bodyPr/>
                    <a:lstStyle/>
                    <a:p>
                      <a:r>
                        <a:rPr lang="en-US" sz="1100" b="0" dirty="0">
                          <a:latin typeface="Open Sans" panose="020B0606030504020204" pitchFamily="34" charset="0"/>
                          <a:ea typeface="Open Sans" panose="020B0606030504020204" pitchFamily="34" charset="0"/>
                          <a:cs typeface="Open Sans" panose="020B0606030504020204" pitchFamily="34" charset="0"/>
                        </a:rPr>
                        <a:t>5. AOL Media Network</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90,850</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0:48</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289797">
                <a:tc>
                  <a:txBody>
                    <a:bodyPr/>
                    <a:lstStyle/>
                    <a:p>
                      <a:r>
                        <a:rPr lang="en-US" sz="1100" b="0" dirty="0">
                          <a:latin typeface="Open Sans" panose="020B0606030504020204" pitchFamily="34" charset="0"/>
                          <a:ea typeface="Open Sans" panose="020B0606030504020204" pitchFamily="34" charset="0"/>
                          <a:cs typeface="Open Sans" panose="020B0606030504020204" pitchFamily="34" charset="0"/>
                        </a:rPr>
                        <a:t>6. YouTube</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68,582</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2:09</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289797">
                <a:tc>
                  <a:txBody>
                    <a:bodyPr/>
                    <a:lstStyle/>
                    <a:p>
                      <a:r>
                        <a:rPr lang="en-US" sz="1100" b="0" dirty="0">
                          <a:latin typeface="Open Sans" panose="020B0606030504020204" pitchFamily="34" charset="0"/>
                          <a:ea typeface="Open Sans" panose="020B0606030504020204" pitchFamily="34" charset="0"/>
                          <a:cs typeface="Open Sans" panose="020B0606030504020204" pitchFamily="34" charset="0"/>
                        </a:rPr>
                        <a:t>7. Fox Interactive</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57,591</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0:34</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289797">
                <a:tc>
                  <a:txBody>
                    <a:bodyPr/>
                    <a:lstStyle/>
                    <a:p>
                      <a:r>
                        <a:rPr lang="en-US" sz="1100" b="0" dirty="0">
                          <a:latin typeface="Open Sans" panose="020B0606030504020204" pitchFamily="34" charset="0"/>
                          <a:ea typeface="Open Sans" panose="020B0606030504020204" pitchFamily="34" charset="0"/>
                          <a:cs typeface="Open Sans" panose="020B0606030504020204" pitchFamily="34" charset="0"/>
                        </a:rPr>
                        <a:t>8. Amazon</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59,624</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2:01</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289797">
                <a:tc>
                  <a:txBody>
                    <a:bodyPr/>
                    <a:lstStyle/>
                    <a:p>
                      <a:r>
                        <a:rPr lang="en-US" sz="1100" b="0" dirty="0">
                          <a:latin typeface="Open Sans" panose="020B0606030504020204" pitchFamily="34" charset="0"/>
                          <a:ea typeface="Open Sans" panose="020B0606030504020204" pitchFamily="34" charset="0"/>
                          <a:cs typeface="Open Sans" panose="020B0606030504020204" pitchFamily="34" charset="0"/>
                        </a:rPr>
                        <a:t>9. eBay</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59,374</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1:15</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289797">
                <a:tc>
                  <a:txBody>
                    <a:bodyPr/>
                    <a:lstStyle/>
                    <a:p>
                      <a:r>
                        <a:rPr lang="en-US" sz="1100" b="0" dirty="0">
                          <a:latin typeface="Open Sans" panose="020B0606030504020204" pitchFamily="34" charset="0"/>
                          <a:ea typeface="Open Sans" panose="020B0606030504020204" pitchFamily="34" charset="0"/>
                          <a:cs typeface="Open Sans" panose="020B0606030504020204" pitchFamily="34" charset="0"/>
                        </a:rPr>
                        <a:t>10. Apple</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50,686</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100" b="0" dirty="0">
                          <a:latin typeface="Open Sans" panose="020B0606030504020204" pitchFamily="34" charset="0"/>
                          <a:ea typeface="Open Sans" panose="020B0606030504020204" pitchFamily="34" charset="0"/>
                          <a:cs typeface="Open Sans" panose="020B0606030504020204" pitchFamily="34" charset="0"/>
                        </a:rPr>
                        <a:t>0:16</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bl>
          </a:graphicData>
        </a:graphic>
      </p:graphicFrame>
      <p:graphicFrame>
        <p:nvGraphicFramePr>
          <p:cNvPr id="8" name="Content Placeholder 7"/>
          <p:cNvGraphicFramePr>
            <a:graphicFrameLocks noGrp="1"/>
          </p:cNvGraphicFramePr>
          <p:nvPr>
            <p:ph sz="half" idx="2"/>
            <p:extLst>
              <p:ext uri="{D42A27DB-BD31-4B8C-83A1-F6EECF244321}">
                <p14:modId xmlns:p14="http://schemas.microsoft.com/office/powerpoint/2010/main" val="2030611967"/>
              </p:ext>
            </p:extLst>
          </p:nvPr>
        </p:nvGraphicFramePr>
        <p:xfrm>
          <a:off x="6592398" y="1563624"/>
          <a:ext cx="3647209" cy="4182749"/>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1818409">
                  <a:extLst>
                    <a:ext uri="{9D8B030D-6E8A-4147-A177-3AD203B41FA5}">
                      <a16:colId xmlns:a16="http://schemas.microsoft.com/office/drawing/2014/main" val="20001"/>
                    </a:ext>
                  </a:extLst>
                </a:gridCol>
              </a:tblGrid>
              <a:tr h="452585">
                <a:tc gridSpan="2">
                  <a:txBody>
                    <a:bodyPr/>
                    <a:lstStyle/>
                    <a:p>
                      <a:pPr marL="0" marR="0" lvl="0" indent="0" algn="ctr" defTabSz="457200" rtl="0" eaLnBrk="1" fontAlgn="base" latinLnBrk="0" hangingPunct="1">
                        <a:lnSpc>
                          <a:spcPct val="90000"/>
                        </a:lnSpc>
                        <a:spcBef>
                          <a:spcPct val="0"/>
                        </a:spcBef>
                        <a:spcAft>
                          <a:spcPts val="0"/>
                        </a:spcAft>
                        <a:buClr>
                          <a:srgbClr val="A50021"/>
                        </a:buClr>
                        <a:buSzPct val="65000"/>
                        <a:buFont typeface="Wingdings" pitchFamily="2" charset="2"/>
                        <a:buNone/>
                        <a:tabLst>
                          <a:tab pos="61913" algn="l"/>
                        </a:tabLst>
                      </a:pPr>
                      <a:r>
                        <a:rPr kumimoji="0" lang="en-US" sz="1400" b="1" i="0" u="none" strike="noStrike" cap="none" normalizeH="0" baseline="0" dirty="0">
                          <a:ln>
                            <a:noFill/>
                          </a:ln>
                          <a:solidFill>
                            <a:srgbClr val="FFFFFF"/>
                          </a:solidFill>
                          <a:effectLst/>
                          <a:latin typeface="Open Sans" panose="020B0606030504020204" pitchFamily="34" charset="0"/>
                          <a:ea typeface="Open Sans" panose="020B0606030504020204" pitchFamily="34" charset="0"/>
                          <a:cs typeface="Open Sans" panose="020B0606030504020204" pitchFamily="34" charset="0"/>
                        </a:rPr>
                        <a:t>Top 10 Web Digital Media Properties (USA)* (August 2016, </a:t>
                      </a:r>
                      <a:r>
                        <a:rPr kumimoji="0" lang="en-US" sz="1400" b="1" i="0" u="none" strike="noStrike" cap="none" normalizeH="0" baseline="0" dirty="0" err="1">
                          <a:ln>
                            <a:noFill/>
                          </a:ln>
                          <a:solidFill>
                            <a:srgbClr val="FFFFFF"/>
                          </a:solidFill>
                          <a:effectLst/>
                          <a:latin typeface="Open Sans" panose="020B0606030504020204" pitchFamily="34" charset="0"/>
                          <a:ea typeface="Open Sans" panose="020B0606030504020204" pitchFamily="34" charset="0"/>
                          <a:cs typeface="Open Sans" panose="020B0606030504020204" pitchFamily="34" charset="0"/>
                        </a:rPr>
                        <a:t>comScore</a:t>
                      </a:r>
                      <a:r>
                        <a:rPr kumimoji="0" lang="en-US" sz="1400" b="1" i="0" u="none" strike="noStrike" cap="none" normalizeH="0" baseline="0" dirty="0">
                          <a:ln>
                            <a:noFill/>
                          </a:ln>
                          <a:solidFill>
                            <a:srgbClr val="FFFFFF"/>
                          </a:solidFill>
                          <a:effectLst/>
                          <a:latin typeface="Open Sans" panose="020B0606030504020204" pitchFamily="34" charset="0"/>
                          <a:ea typeface="Open Sans" panose="020B0606030504020204" pitchFamily="34" charset="0"/>
                          <a:cs typeface="Open Sans" panose="020B0606030504020204" pitchFamily="34" charset="0"/>
                        </a:rPr>
                        <a:t>)</a:t>
                      </a:r>
                      <a:endParaRPr lang="en-US" sz="1400" dirty="0">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hMerge="1">
                  <a:txBody>
                    <a:bodyPr/>
                    <a:lstStyle/>
                    <a:p>
                      <a:endParaRPr lang="en-US" dirty="0"/>
                    </a:p>
                  </a:txBody>
                  <a:tcPr/>
                </a:tc>
                <a:extLst>
                  <a:ext uri="{0D108BD9-81ED-4DB2-BD59-A6C34878D82A}">
                    <a16:rowId xmlns:a16="http://schemas.microsoft.com/office/drawing/2014/main" val="10000"/>
                  </a:ext>
                </a:extLst>
              </a:tr>
              <a:tr h="704089">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Brand (All sites)</a:t>
                      </a: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tc>
                  <a:txBody>
                    <a:bodyPr/>
                    <a:lstStyle/>
                    <a:p>
                      <a:pPr algn="ctr"/>
                      <a:r>
                        <a:rPr lang="en-US" sz="1200" b="1" dirty="0">
                          <a:latin typeface="Open Sans" panose="020B0606030504020204" pitchFamily="34" charset="0"/>
                          <a:ea typeface="Open Sans" panose="020B0606030504020204" pitchFamily="34" charset="0"/>
                          <a:cs typeface="Open Sans" panose="020B0606030504020204" pitchFamily="34" charset="0"/>
                        </a:rPr>
                        <a:t>Unique Multiplatform</a:t>
                      </a:r>
                      <a:r>
                        <a:rPr lang="en-US" sz="1200" b="1" baseline="0" dirty="0">
                          <a:latin typeface="Open Sans" panose="020B0606030504020204" pitchFamily="34" charset="0"/>
                          <a:ea typeface="Open Sans" panose="020B0606030504020204" pitchFamily="34" charset="0"/>
                          <a:cs typeface="Open Sans" panose="020B0606030504020204" pitchFamily="34" charset="0"/>
                        </a:rPr>
                        <a:t> </a:t>
                      </a:r>
                      <a:r>
                        <a:rPr lang="en-US" sz="1200" b="1" dirty="0">
                          <a:latin typeface="Open Sans" panose="020B0606030504020204" pitchFamily="34" charset="0"/>
                          <a:ea typeface="Open Sans" panose="020B0606030504020204" pitchFamily="34" charset="0"/>
                          <a:cs typeface="Open Sans" panose="020B0606030504020204" pitchFamily="34" charset="0"/>
                        </a:rPr>
                        <a:t>Audience </a:t>
                      </a:r>
                      <a:r>
                        <a:rPr lang="en-US" sz="1200" b="1" baseline="0" dirty="0">
                          <a:latin typeface="Open Sans" panose="020B0606030504020204" pitchFamily="34" charset="0"/>
                          <a:ea typeface="Open Sans" panose="020B0606030504020204" pitchFamily="34" charset="0"/>
                          <a:cs typeface="Open Sans" panose="020B0606030504020204" pitchFamily="34" charset="0"/>
                        </a:rPr>
                        <a:t>(‘000)  </a:t>
                      </a:r>
                      <a:endParaRPr lang="en-US" sz="1200" b="1" dirty="0">
                        <a:latin typeface="Open Sans" panose="020B0606030504020204" pitchFamily="34" charset="0"/>
                        <a:ea typeface="Open Sans" panose="020B0606030504020204" pitchFamily="34" charset="0"/>
                        <a:cs typeface="Open Sans" panose="020B0606030504020204" pitchFamily="34" charset="0"/>
                      </a:endParaRPr>
                    </a:p>
                  </a:txBody>
                  <a:tcPr marL="18175" marR="18175" marT="18175" marB="18175"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289711">
                <a:tc>
                  <a:txBody>
                    <a:bodyPr/>
                    <a:lstStyle/>
                    <a:p>
                      <a:pPr marL="342900" indent="-342900" algn="l" fontAlgn="b">
                        <a:buNone/>
                      </a:pPr>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1. Google sites</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240,704</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80657">
                <a:tc>
                  <a:txBody>
                    <a:bodyPr/>
                    <a:lstStyle/>
                    <a:p>
                      <a:pPr algn="l" fontAlgn="b"/>
                      <a:r>
                        <a:rPr lang="en-US" sz="1100" b="0" i="0" u="none" strike="noStrike" dirty="0">
                          <a:solidFill>
                            <a:srgbClr val="0153A5"/>
                          </a:solidFill>
                          <a:latin typeface="Open Sans" panose="020B0606030504020204" pitchFamily="34" charset="0"/>
                          <a:ea typeface="Open Sans" panose="020B0606030504020204" pitchFamily="34" charset="0"/>
                          <a:cs typeface="Open Sans" panose="020B0606030504020204" pitchFamily="34" charset="0"/>
                        </a:rPr>
                        <a:t>2. </a:t>
                      </a:r>
                      <a:r>
                        <a:rPr lang="en-US" sz="1100" b="0" i="0" u="none" strike="noStrike" baseline="0" dirty="0">
                          <a:solidFill>
                            <a:srgbClr val="0153A5"/>
                          </a:solidFill>
                          <a:latin typeface="Open Sans" panose="020B0606030504020204" pitchFamily="34" charset="0"/>
                          <a:ea typeface="Open Sans" panose="020B0606030504020204" pitchFamily="34" charset="0"/>
                          <a:cs typeface="Open Sans" panose="020B0606030504020204" pitchFamily="34" charset="0"/>
                        </a:rPr>
                        <a:t>Yahoo! sites</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153A5"/>
                          </a:solidFill>
                          <a:latin typeface="Open Sans" panose="020B0606030504020204" pitchFamily="34" charset="0"/>
                          <a:ea typeface="Open Sans" panose="020B0606030504020204" pitchFamily="34" charset="0"/>
                          <a:cs typeface="Open Sans" panose="020B0606030504020204" pitchFamily="34" charset="0"/>
                        </a:rPr>
                        <a:t>213,333</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98765">
                <a:tc>
                  <a:txBody>
                    <a:bodyPr/>
                    <a:lstStyle/>
                    <a:p>
                      <a:pPr algn="l"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3. </a:t>
                      </a:r>
                      <a:r>
                        <a:rPr lang="en-US" sz="1100" b="0" i="0" u="none" strike="noStrike" baseline="0" dirty="0">
                          <a:solidFill>
                            <a:srgbClr val="990033"/>
                          </a:solidFill>
                          <a:latin typeface="Open Sans" panose="020B0606030504020204" pitchFamily="34" charset="0"/>
                          <a:ea typeface="Open Sans" panose="020B0606030504020204" pitchFamily="34" charset="0"/>
                          <a:cs typeface="Open Sans" panose="020B0606030504020204" pitchFamily="34" charset="0"/>
                        </a:rPr>
                        <a:t>Facebook</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100" b="0" i="0" u="none" strike="noStrike" baseline="0" dirty="0">
                          <a:solidFill>
                            <a:srgbClr val="990033"/>
                          </a:solidFill>
                          <a:latin typeface="Open Sans" panose="020B0606030504020204" pitchFamily="34" charset="0"/>
                          <a:ea typeface="Open Sans" panose="020B0606030504020204" pitchFamily="34" charset="0"/>
                          <a:cs typeface="Open Sans" panose="020B0606030504020204" pitchFamily="34" charset="0"/>
                        </a:rPr>
                        <a:t>206,333</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25924">
                <a:tc>
                  <a:txBody>
                    <a:bodyPr/>
                    <a:lstStyle/>
                    <a:p>
                      <a:pPr algn="l"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4. Microsoft sites</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188,837</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34978">
                <a:tc>
                  <a:txBody>
                    <a:bodyPr/>
                    <a:lstStyle/>
                    <a:p>
                      <a:pPr algn="l"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5. Amazon sites</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186,256</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89711">
                <a:tc>
                  <a:txBody>
                    <a:bodyPr/>
                    <a:lstStyle/>
                    <a:p>
                      <a:pPr algn="l"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6. Comcast/NBC</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164,245</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00372">
                <a:tc>
                  <a:txBody>
                    <a:bodyPr/>
                    <a:lstStyle/>
                    <a:p>
                      <a:pPr algn="l"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7. AOL</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159,599</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79050">
                <a:tc>
                  <a:txBody>
                    <a:bodyPr/>
                    <a:lstStyle/>
                    <a:p>
                      <a:pPr algn="l"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8. CBS Interactive</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158,303</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289711">
                <a:tc>
                  <a:txBody>
                    <a:bodyPr/>
                    <a:lstStyle/>
                    <a:p>
                      <a:pPr algn="l"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9. Apple</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100" b="0" i="0" u="none" strike="noStrike" dirty="0">
                          <a:latin typeface="Open Sans" panose="020B0606030504020204" pitchFamily="34" charset="0"/>
                          <a:ea typeface="Open Sans" panose="020B0606030504020204" pitchFamily="34" charset="0"/>
                          <a:cs typeface="Open Sans" panose="020B0606030504020204" pitchFamily="34" charset="0"/>
                        </a:rPr>
                        <a:t>153,163</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314293">
                <a:tc>
                  <a:txBody>
                    <a:bodyPr/>
                    <a:lstStyle/>
                    <a:p>
                      <a:pPr algn="l" fontAlgn="b"/>
                      <a:r>
                        <a:rPr lang="en-US" sz="1100" b="0" i="0" u="none" strike="noStrike" dirty="0">
                          <a:solidFill>
                            <a:srgbClr val="0153A5"/>
                          </a:solidFill>
                          <a:latin typeface="Open Sans" panose="020B0606030504020204" pitchFamily="34" charset="0"/>
                          <a:ea typeface="Open Sans" panose="020B0606030504020204" pitchFamily="34" charset="0"/>
                          <a:cs typeface="Open Sans" panose="020B0606030504020204" pitchFamily="34" charset="0"/>
                        </a:rPr>
                        <a:t>10. </a:t>
                      </a:r>
                      <a:r>
                        <a:rPr lang="en-US" sz="1100" b="0" i="0" u="none" strike="noStrike" baseline="0" dirty="0" err="1">
                          <a:solidFill>
                            <a:srgbClr val="0153A5"/>
                          </a:solidFill>
                          <a:latin typeface="Open Sans" panose="020B0606030504020204" pitchFamily="34" charset="0"/>
                          <a:ea typeface="Open Sans" panose="020B0606030504020204" pitchFamily="34" charset="0"/>
                          <a:cs typeface="Open Sans" panose="020B0606030504020204" pitchFamily="34" charset="0"/>
                        </a:rPr>
                        <a:t>Linkedin</a:t>
                      </a:r>
                      <a:endParaRPr lang="en-US" sz="1100" b="0" i="0" u="none" strike="noStrike" baseline="0" dirty="0">
                        <a:solidFill>
                          <a:srgbClr val="0153A5"/>
                        </a:solidFill>
                        <a:latin typeface="Open Sans" panose="020B0606030504020204" pitchFamily="34" charset="0"/>
                        <a:ea typeface="Open Sans" panose="020B0606030504020204" pitchFamily="34" charset="0"/>
                        <a:cs typeface="Open Sans" panose="020B0606030504020204" pitchFamily="34" charset="0"/>
                      </a:endParaRP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fontAlgn="b"/>
                      <a:r>
                        <a:rPr lang="en-US" sz="1100" b="0" i="0" u="none" strike="noStrike" dirty="0">
                          <a:solidFill>
                            <a:srgbClr val="0153A5"/>
                          </a:solidFill>
                          <a:latin typeface="Open Sans" panose="020B0606030504020204" pitchFamily="34" charset="0"/>
                          <a:ea typeface="Open Sans" panose="020B0606030504020204" pitchFamily="34" charset="0"/>
                          <a:cs typeface="Open Sans" panose="020B0606030504020204" pitchFamily="34" charset="0"/>
                        </a:rPr>
                        <a:t>127,229</a:t>
                      </a:r>
                    </a:p>
                  </a:txBody>
                  <a:tcPr marL="9525" marR="9525" marT="9525"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bl>
          </a:graphicData>
        </a:graphic>
      </p:graphicFrame>
      <p:sp>
        <p:nvSpPr>
          <p:cNvPr id="10" name="TextBox 9"/>
          <p:cNvSpPr txBox="1"/>
          <p:nvPr/>
        </p:nvSpPr>
        <p:spPr>
          <a:xfrm>
            <a:off x="2035903" y="5940965"/>
            <a:ext cx="7509428" cy="461665"/>
          </a:xfrm>
          <a:prstGeom prst="rect">
            <a:avLst/>
          </a:prstGeom>
          <a:noFill/>
        </p:spPr>
        <p:txBody>
          <a:bodyPr wrap="none" rtlCol="0">
            <a:spAutoFit/>
          </a:bodyPr>
          <a:lstStyle/>
          <a:p>
            <a:r>
              <a:rPr lang="en-US" sz="12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 Includes both Desktop and Mobile</a:t>
            </a:r>
          </a:p>
          <a:p>
            <a:r>
              <a:rPr lang="en-US" sz="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Aug 2016 data from </a:t>
            </a:r>
            <a:r>
              <a:rPr lang="en-US" sz="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hlinkClick r:id="rId3"/>
              </a:rPr>
              <a:t>http://www.comscore.com/Insights/Rankings</a:t>
            </a:r>
            <a:r>
              <a:rPr lang="en-US" sz="1200"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Check the site for the latest ranking</a:t>
            </a:r>
          </a:p>
        </p:txBody>
      </p:sp>
    </p:spTree>
    <p:extLst>
      <p:ext uri="{BB962C8B-B14F-4D97-AF65-F5344CB8AC3E}">
        <p14:creationId xmlns:p14="http://schemas.microsoft.com/office/powerpoint/2010/main" val="2265330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Basic Search Analytics</a:t>
            </a:r>
          </a:p>
        </p:txBody>
      </p:sp>
      <p:sp>
        <p:nvSpPr>
          <p:cNvPr id="5" name="Subtitle 4"/>
          <p:cNvSpPr>
            <a:spLocks noGrp="1"/>
          </p:cNvSpPr>
          <p:nvPr>
            <p:ph type="subTitle" idx="1"/>
          </p:nvPr>
        </p:nvSpPr>
        <p:spPr/>
        <p:txBody>
          <a:bodyPr/>
          <a:lstStyle/>
          <a:p>
            <a:r>
              <a:rPr lang="en-US" dirty="0"/>
              <a:t>Search engines</a:t>
            </a:r>
          </a:p>
          <a:p>
            <a:r>
              <a:rPr lang="en-US" dirty="0"/>
              <a:t>Search advertising</a:t>
            </a:r>
          </a:p>
          <a:p>
            <a:r>
              <a:rPr lang="en-US" dirty="0"/>
              <a:t>Basic Search analytics</a:t>
            </a:r>
          </a:p>
        </p:txBody>
      </p:sp>
      <p:pic>
        <p:nvPicPr>
          <p:cNvPr id="7" name="Picture Placeholder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11240307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47888" y="2770632"/>
            <a:ext cx="8229167" cy="1745101"/>
          </a:xfrm>
        </p:spPr>
        <p:txBody>
          <a:bodyPr>
            <a:normAutofit/>
          </a:bodyPr>
          <a:lstStyle/>
          <a:p>
            <a:pPr lvl="0" eaLnBrk="0" fontAlgn="base" hangingPunct="0">
              <a:lnSpc>
                <a:spcPct val="100000"/>
              </a:lnSpc>
              <a:spcAft>
                <a:spcPct val="0"/>
              </a:spcAft>
              <a:defRPr/>
            </a:pPr>
            <a:r>
              <a:rPr lang="en-US" sz="3600" dirty="0"/>
              <a:t>Growing Importance of </a:t>
            </a:r>
            <a:br>
              <a:rPr lang="en-US" sz="3600" dirty="0"/>
            </a:br>
            <a:r>
              <a:rPr lang="en-US" sz="3600" dirty="0"/>
              <a:t>Search Engines and Search Advertising</a:t>
            </a:r>
          </a:p>
        </p:txBody>
      </p:sp>
    </p:spTree>
    <p:extLst>
      <p:ext uri="{BB962C8B-B14F-4D97-AF65-F5344CB8AC3E}">
        <p14:creationId xmlns:p14="http://schemas.microsoft.com/office/powerpoint/2010/main" val="2023129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4789" y="27898"/>
            <a:ext cx="10515600" cy="1250113"/>
          </a:xfrm>
        </p:spPr>
        <p:txBody>
          <a:bodyPr/>
          <a:lstStyle/>
          <a:p>
            <a:r>
              <a:rPr lang="en-US" altLang="en-US" dirty="0"/>
              <a:t>Huge Amount of Search Queries Everyday</a:t>
            </a:r>
            <a:endParaRPr lang="en-US" dirty="0"/>
          </a:p>
        </p:txBody>
      </p:sp>
      <p:sp>
        <p:nvSpPr>
          <p:cNvPr id="3" name="Content Placeholder 2"/>
          <p:cNvSpPr>
            <a:spLocks noGrp="1"/>
          </p:cNvSpPr>
          <p:nvPr>
            <p:ph idx="1"/>
          </p:nvPr>
        </p:nvSpPr>
        <p:spPr>
          <a:xfrm>
            <a:off x="781612" y="1690353"/>
            <a:ext cx="10515600" cy="4677347"/>
          </a:xfrm>
        </p:spPr>
        <p:txBody>
          <a:bodyPr anchor="b" anchorCtr="0"/>
          <a:lstStyle/>
          <a:p>
            <a:pPr marL="0" indent="0">
              <a:buNone/>
            </a:pPr>
            <a:r>
              <a:rPr lang="en-US" sz="1200" dirty="0"/>
              <a:t>From:  </a:t>
            </a:r>
            <a:r>
              <a:rPr lang="en-US" sz="1200" dirty="0">
                <a:hlinkClick r:id="rId3"/>
              </a:rPr>
              <a:t>http://www.comscore.com/Insights/Rankings</a:t>
            </a:r>
            <a:r>
              <a:rPr lang="en-US" sz="1200" dirty="0"/>
              <a:t> (accessed October 9, 2016)</a:t>
            </a:r>
          </a:p>
          <a:p>
            <a:pPr marL="0" indent="0" algn="ctr">
              <a:buNone/>
            </a:pPr>
            <a:r>
              <a:rPr lang="en-US" altLang="en-US" sz="2000" b="1" dirty="0">
                <a:solidFill>
                  <a:srgbClr val="0153A5"/>
                </a:solidFill>
              </a:rPr>
              <a:t>About 60% of the searches result in </a:t>
            </a:r>
            <a:r>
              <a:rPr lang="en-US" altLang="en-US" sz="2000" b="1" dirty="0">
                <a:solidFill>
                  <a:srgbClr val="0153A5"/>
                </a:solidFill>
                <a:effectLst>
                  <a:outerShdw blurRad="38100" dist="38100" dir="2700000" algn="tl">
                    <a:srgbClr val="000000">
                      <a:alpha val="43137"/>
                    </a:srgbClr>
                  </a:outerShdw>
                </a:effectLst>
              </a:rPr>
              <a:t>ad displays</a:t>
            </a:r>
            <a:r>
              <a:rPr lang="en-US" altLang="en-US" sz="2000" b="1" dirty="0">
                <a:solidFill>
                  <a:srgbClr val="0153A5"/>
                </a:solidFill>
              </a:rPr>
              <a:t>.</a:t>
            </a:r>
            <a:endParaRPr lang="en-US" sz="2000" dirty="0">
              <a:solidFill>
                <a:srgbClr val="0153A5"/>
              </a:solidFill>
            </a:endParaRP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915758"/>
            <a:ext cx="8113867" cy="41522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a16="http://schemas.microsoft.com/office/drawing/2014/main" id="{CF9C0204-DCA6-4AFA-BAF6-63EE6F5B6471}"/>
              </a:ext>
            </a:extLst>
          </p:cNvPr>
          <p:cNvSpPr txBox="1"/>
          <p:nvPr/>
        </p:nvSpPr>
        <p:spPr>
          <a:xfrm>
            <a:off x="6152589" y="3733330"/>
            <a:ext cx="6096000" cy="1877437"/>
          </a:xfrm>
          <a:prstGeom prst="rect">
            <a:avLst/>
          </a:prstGeom>
          <a:solidFill>
            <a:schemeClr val="bg1"/>
          </a:solidFill>
          <a:ln w="57150">
            <a:solidFill>
              <a:srgbClr val="C00000"/>
            </a:solidFill>
          </a:ln>
        </p:spPr>
        <p:txBody>
          <a:bodyPr wrap="square">
            <a:spAutoFit/>
          </a:bodyPr>
          <a:lstStyle/>
          <a:p>
            <a:r>
              <a:rPr lang="en-US" sz="1600" dirty="0"/>
              <a:t>Rankings - </a:t>
            </a:r>
            <a:r>
              <a:rPr lang="en-US" sz="1600" dirty="0" err="1"/>
              <a:t>Comscore</a:t>
            </a:r>
            <a:r>
              <a:rPr lang="en-US" sz="1600" dirty="0"/>
              <a:t>, Inc.</a:t>
            </a:r>
          </a:p>
          <a:p>
            <a:endParaRPr lang="en-US" sz="1600" dirty="0"/>
          </a:p>
          <a:p>
            <a:r>
              <a:rPr lang="en-US" sz="1600" dirty="0"/>
              <a:t>#	Core Search Entity	Dec-2021	Jan-2022	Point Change</a:t>
            </a:r>
          </a:p>
          <a:p>
            <a:r>
              <a:rPr lang="en-US" sz="1600" dirty="0"/>
              <a:t>1	</a:t>
            </a:r>
            <a:r>
              <a:rPr lang="en-US" sz="2000" b="1" dirty="0"/>
              <a:t>Google Sites</a:t>
            </a:r>
            <a:r>
              <a:rPr lang="en-US" sz="1600" dirty="0"/>
              <a:t>	61.4%	61.4%	0.0</a:t>
            </a:r>
          </a:p>
          <a:p>
            <a:r>
              <a:rPr lang="en-US" sz="1600" dirty="0"/>
              <a:t>2	Microsoft Sites	26.8%	26.8%	0.0</a:t>
            </a:r>
          </a:p>
          <a:p>
            <a:r>
              <a:rPr lang="en-US" sz="1600" dirty="0"/>
              <a:t>3	Verizon Media	11.2%	11.2%	0.0</a:t>
            </a:r>
          </a:p>
          <a:p>
            <a:r>
              <a:rPr lang="en-US" sz="1600" dirty="0"/>
              <a:t>4	Ask Network	0.6%	0.6%	0.0</a:t>
            </a:r>
          </a:p>
        </p:txBody>
      </p:sp>
    </p:spTree>
    <p:extLst>
      <p:ext uri="{BB962C8B-B14F-4D97-AF65-F5344CB8AC3E}">
        <p14:creationId xmlns:p14="http://schemas.microsoft.com/office/powerpoint/2010/main" val="1251253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Online Ad Revenue Growth</a:t>
            </a: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071284157"/>
              </p:ext>
            </p:extLst>
          </p:nvPr>
        </p:nvGraphicFramePr>
        <p:xfrm>
          <a:off x="2152650" y="1500189"/>
          <a:ext cx="7886700" cy="46767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115700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Measurability of Online Advertising</a:t>
            </a:r>
          </a:p>
        </p:txBody>
      </p:sp>
      <p:graphicFrame>
        <p:nvGraphicFramePr>
          <p:cNvPr id="10" name="Content Placeholder 9"/>
          <p:cNvGraphicFramePr>
            <a:graphicFrameLocks noGrp="1"/>
          </p:cNvGraphicFramePr>
          <p:nvPr>
            <p:ph idx="1"/>
            <p:extLst>
              <p:ext uri="{D42A27DB-BD31-4B8C-83A1-F6EECF244321}">
                <p14:modId xmlns:p14="http://schemas.microsoft.com/office/powerpoint/2010/main" val="1943171644"/>
              </p:ext>
            </p:extLst>
          </p:nvPr>
        </p:nvGraphicFramePr>
        <p:xfrm>
          <a:off x="2487930" y="1500188"/>
          <a:ext cx="7886700" cy="4580864"/>
        </p:xfrm>
        <a:graphic>
          <a:graphicData uri="http://schemas.openxmlformats.org/drawingml/2006/chart">
            <c:chart xmlns:c="http://schemas.openxmlformats.org/drawingml/2006/chart" xmlns:r="http://schemas.openxmlformats.org/officeDocument/2006/relationships" r:id="rId3"/>
          </a:graphicData>
        </a:graphic>
      </p:graphicFrame>
      <p:sp>
        <p:nvSpPr>
          <p:cNvPr id="11" name="Rectangle 10"/>
          <p:cNvSpPr/>
          <p:nvPr/>
        </p:nvSpPr>
        <p:spPr>
          <a:xfrm>
            <a:off x="920376" y="2274563"/>
            <a:ext cx="3959886" cy="523220"/>
          </a:xfrm>
          <a:prstGeom prst="rect">
            <a:avLst/>
          </a:prstGeom>
        </p:spPr>
        <p:txBody>
          <a:bodyPr wrap="square">
            <a:spAutoFit/>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“How would you describe your ability to measure ROI from marketing</a:t>
            </a:r>
          </a:p>
        </p:txBody>
      </p:sp>
      <p:sp>
        <p:nvSpPr>
          <p:cNvPr id="12" name="Rectangle 11"/>
          <p:cNvSpPr/>
          <p:nvPr/>
        </p:nvSpPr>
        <p:spPr>
          <a:xfrm>
            <a:off x="2240973" y="6081052"/>
            <a:ext cx="7710054" cy="261610"/>
          </a:xfrm>
          <a:prstGeom prst="rect">
            <a:avLst/>
          </a:prstGeom>
          <a:solidFill>
            <a:schemeClr val="bg2"/>
          </a:solidFill>
        </p:spPr>
        <p:txBody>
          <a:bodyPr wrap="square">
            <a:spAutoFit/>
          </a:bodyPr>
          <a:lstStyle/>
          <a:p>
            <a:pPr algn="ctr"/>
            <a:r>
              <a:rPr lang="en-US" sz="1100" b="1" dirty="0">
                <a:latin typeface="Open Sans" panose="020B0606030504020204" pitchFamily="34" charset="0"/>
                <a:ea typeface="Open Sans" panose="020B0606030504020204" pitchFamily="34" charset="0"/>
                <a:cs typeface="Open Sans" panose="020B0606030504020204" pitchFamily="34" charset="0"/>
              </a:rPr>
              <a:t>MarketingCharts.com | Data Source: SEMPO</a:t>
            </a:r>
          </a:p>
        </p:txBody>
      </p:sp>
    </p:spTree>
    <p:extLst>
      <p:ext uri="{BB962C8B-B14F-4D97-AF65-F5344CB8AC3E}">
        <p14:creationId xmlns:p14="http://schemas.microsoft.com/office/powerpoint/2010/main" val="31057301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 Potential Benefits of Search Advertising</a:t>
            </a:r>
            <a:endParaRPr lang="en-US" dirty="0"/>
          </a:p>
        </p:txBody>
      </p:sp>
      <p:sp>
        <p:nvSpPr>
          <p:cNvPr id="3" name="Content Placeholder 2"/>
          <p:cNvSpPr>
            <a:spLocks noGrp="1"/>
          </p:cNvSpPr>
          <p:nvPr>
            <p:ph idx="1"/>
          </p:nvPr>
        </p:nvSpPr>
        <p:spPr>
          <a:xfrm>
            <a:off x="262965" y="1499619"/>
            <a:ext cx="11758871" cy="4677347"/>
          </a:xfrm>
        </p:spPr>
        <p:txBody>
          <a:bodyPr anchor="t">
            <a:normAutofit/>
          </a:bodyPr>
          <a:lstStyle/>
          <a:p>
            <a:r>
              <a:rPr lang="en-US" altLang="en-US" sz="2400" dirty="0"/>
              <a:t>Potential for reaching “motivated” customers.</a:t>
            </a:r>
          </a:p>
          <a:p>
            <a:r>
              <a:rPr lang="en-US" altLang="en-US" sz="2400" dirty="0"/>
              <a:t>Potential for communicating longer, more content-rich information.</a:t>
            </a:r>
          </a:p>
          <a:p>
            <a:r>
              <a:rPr lang="en-US" altLang="en-US" sz="2400" dirty="0"/>
              <a:t>Quicker and less costly to </a:t>
            </a:r>
            <a:r>
              <a:rPr lang="en-US" altLang="en-US" sz="2400" b="1" dirty="0"/>
              <a:t>change content </a:t>
            </a:r>
            <a:r>
              <a:rPr lang="en-US" altLang="en-US" sz="2400" dirty="0"/>
              <a:t>seen by customer.</a:t>
            </a:r>
          </a:p>
          <a:p>
            <a:r>
              <a:rPr lang="en-US" altLang="en-US" sz="2400" b="1" dirty="0"/>
              <a:t>Segment-of-one customization of content </a:t>
            </a:r>
            <a:r>
              <a:rPr lang="en-US" altLang="en-US" sz="2400" dirty="0"/>
              <a:t>(e.g., </a:t>
            </a:r>
            <a:r>
              <a:rPr lang="en-US" altLang="en-US" sz="2400" b="1" dirty="0"/>
              <a:t>landing page </a:t>
            </a:r>
            <a:r>
              <a:rPr lang="en-US" altLang="en-US" sz="2400" dirty="0"/>
              <a:t>customization).</a:t>
            </a:r>
          </a:p>
          <a:p>
            <a:r>
              <a:rPr lang="en-US" altLang="en-US" sz="2400" dirty="0"/>
              <a:t>Integrates advertising with selling (</a:t>
            </a:r>
            <a:r>
              <a:rPr lang="en-US" altLang="en-US" sz="2400" b="1" dirty="0"/>
              <a:t>closed-loop marketing</a:t>
            </a:r>
            <a:r>
              <a:rPr lang="en-US" altLang="en-US" sz="2400" dirty="0"/>
              <a:t>).</a:t>
            </a:r>
          </a:p>
          <a:p>
            <a:r>
              <a:rPr lang="en-US" altLang="en-US" sz="2400" dirty="0"/>
              <a:t>Can collect information about who views ads </a:t>
            </a:r>
            <a:r>
              <a:rPr lang="en-US" altLang="en-US" sz="2400" b="1" dirty="0"/>
              <a:t>to gauge impact </a:t>
            </a:r>
            <a:r>
              <a:rPr lang="en-US" altLang="en-US" sz="2400" dirty="0"/>
              <a:t>(Advertising and ad research co-mingled).</a:t>
            </a:r>
            <a:endParaRPr lang="en-US" sz="2400" dirty="0"/>
          </a:p>
        </p:txBody>
      </p:sp>
    </p:spTree>
    <p:extLst>
      <p:ext uri="{BB962C8B-B14F-4D97-AF65-F5344CB8AC3E}">
        <p14:creationId xmlns:p14="http://schemas.microsoft.com/office/powerpoint/2010/main" val="36782396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Introduction to </a:t>
            </a:r>
            <a:r>
              <a:rPr lang="en-US" dirty="0" err="1"/>
              <a:t>AdWords</a:t>
            </a:r>
            <a:endParaRPr lang="en-US" dirty="0"/>
          </a:p>
        </p:txBody>
      </p:sp>
    </p:spTree>
    <p:extLst>
      <p:ext uri="{BB962C8B-B14F-4D97-AF65-F5344CB8AC3E}">
        <p14:creationId xmlns:p14="http://schemas.microsoft.com/office/powerpoint/2010/main" val="3566234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Some Terminology</a:t>
            </a:r>
            <a:endParaRPr lang="en-US" dirty="0"/>
          </a:p>
        </p:txBody>
      </p:sp>
      <p:sp>
        <p:nvSpPr>
          <p:cNvPr id="3" name="Content Placeholder 2"/>
          <p:cNvSpPr>
            <a:spLocks noGrp="1"/>
          </p:cNvSpPr>
          <p:nvPr>
            <p:ph idx="1"/>
          </p:nvPr>
        </p:nvSpPr>
        <p:spPr>
          <a:xfrm>
            <a:off x="233083" y="1499619"/>
            <a:ext cx="11612282" cy="4677347"/>
          </a:xfrm>
        </p:spPr>
        <p:txBody>
          <a:bodyPr anchor="t">
            <a:normAutofit/>
          </a:bodyPr>
          <a:lstStyle/>
          <a:p>
            <a:r>
              <a:rPr lang="en-US" altLang="en-US" sz="2800" b="1" dirty="0"/>
              <a:t>Keyword: </a:t>
            </a:r>
            <a:r>
              <a:rPr lang="en-US" altLang="en-US" sz="2800" dirty="0"/>
              <a:t>Words and phrases that an advertiser bids on.</a:t>
            </a:r>
          </a:p>
          <a:p>
            <a:r>
              <a:rPr lang="en-US" altLang="en-US" sz="2800" b="1" dirty="0"/>
              <a:t>Search term: </a:t>
            </a:r>
            <a:r>
              <a:rPr lang="en-US" altLang="en-US" sz="2800" dirty="0"/>
              <a:t>What a customer types into the search box (or speaks to </a:t>
            </a:r>
            <a:r>
              <a:rPr lang="en-US" altLang="en-US" sz="2800" dirty="0" err="1"/>
              <a:t>Siri</a:t>
            </a:r>
            <a:r>
              <a:rPr lang="en-US" altLang="en-US" sz="2800" dirty="0"/>
              <a:t>).</a:t>
            </a:r>
          </a:p>
          <a:p>
            <a:r>
              <a:rPr lang="en-US" altLang="en-US" sz="2800" b="1" dirty="0"/>
              <a:t>Paid Search:</a:t>
            </a:r>
            <a:r>
              <a:rPr lang="en-US" altLang="en-US" sz="2800" dirty="0"/>
              <a:t> This is what “surrounds” the </a:t>
            </a:r>
            <a:r>
              <a:rPr lang="en-US" altLang="en-US" sz="2800" b="1" dirty="0"/>
              <a:t>organic search results </a:t>
            </a:r>
            <a:r>
              <a:rPr lang="en-US" altLang="en-US" sz="2800" dirty="0"/>
              <a:t>at Google.</a:t>
            </a:r>
          </a:p>
          <a:p>
            <a:r>
              <a:rPr lang="en-US" altLang="en-US" sz="2800" b="1" dirty="0"/>
              <a:t>Display Advertising (e.g., Google's AdSense):</a:t>
            </a:r>
            <a:r>
              <a:rPr lang="en-US" altLang="en-US" sz="2800" dirty="0"/>
              <a:t> An advertisement that is shown to you on a web page to where you are taken when you click on a link from organic listing – here ad network such as AdSense from </a:t>
            </a:r>
            <a:r>
              <a:rPr lang="en-US" altLang="en-US" sz="2800" b="1" dirty="0"/>
              <a:t>Google inserts ads on the pages if the publisher is part of the Google Ad network.</a:t>
            </a:r>
            <a:endParaRPr lang="en-US" sz="2800" b="1" dirty="0"/>
          </a:p>
        </p:txBody>
      </p:sp>
    </p:spTree>
    <p:extLst>
      <p:ext uri="{BB962C8B-B14F-4D97-AF65-F5344CB8AC3E}">
        <p14:creationId xmlns:p14="http://schemas.microsoft.com/office/powerpoint/2010/main" val="2168551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Overview of How Google </a:t>
            </a:r>
            <a:r>
              <a:rPr lang="en-US" altLang="en-US" dirty="0" err="1"/>
              <a:t>AdWords</a:t>
            </a:r>
            <a:r>
              <a:rPr lang="en-US" altLang="en-US" dirty="0"/>
              <a:t> Works</a:t>
            </a:r>
            <a:endParaRPr lang="en-US" dirty="0"/>
          </a:p>
        </p:txBody>
      </p:sp>
      <p:sp>
        <p:nvSpPr>
          <p:cNvPr id="5" name="Oval 4"/>
          <p:cNvSpPr/>
          <p:nvPr/>
        </p:nvSpPr>
        <p:spPr bwMode="auto">
          <a:xfrm>
            <a:off x="1981202" y="1436183"/>
            <a:ext cx="7459444" cy="1979613"/>
          </a:xfrm>
          <a:prstGeom prst="ellipse">
            <a:avLst/>
          </a:prstGeom>
          <a:solidFill>
            <a:schemeClr val="bg1">
              <a:lumMod val="95000"/>
            </a:schemeClr>
          </a:solidFill>
          <a:ln w="19050" cap="flat" cmpd="sng" algn="ctr">
            <a:solidFill>
              <a:srgbClr val="0153A5"/>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Oval 3"/>
          <p:cNvSpPr>
            <a:spLocks noChangeArrowheads="1"/>
          </p:cNvSpPr>
          <p:nvPr/>
        </p:nvSpPr>
        <p:spPr bwMode="auto">
          <a:xfrm>
            <a:off x="4191002" y="1527463"/>
            <a:ext cx="1271588" cy="566738"/>
          </a:xfrm>
          <a:prstGeom prst="ellipse">
            <a:avLst/>
          </a:prstGeom>
          <a:solidFill>
            <a:srgbClr val="01478D"/>
          </a:solidFill>
          <a:ln w="9525">
            <a:noFill/>
            <a:round/>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eaLnBrk="1" fontAlgn="base" hangingPunct="1">
              <a:spcBef>
                <a:spcPct val="0"/>
              </a:spcBef>
              <a:spcAft>
                <a:spcPct val="0"/>
              </a:spcAft>
              <a:defRPr/>
            </a:pPr>
            <a:r>
              <a:rPr lang="en-US" alt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Distributed</a:t>
            </a:r>
          </a:p>
          <a:p>
            <a:pPr algn="ctr" eaLnBrk="1" fontAlgn="base" hangingPunct="1">
              <a:spcBef>
                <a:spcPct val="0"/>
              </a:spcBef>
              <a:spcAft>
                <a:spcPct val="0"/>
              </a:spcAft>
              <a:defRPr/>
            </a:pPr>
            <a:r>
              <a:rPr lang="en-US" alt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Web Crawler</a:t>
            </a:r>
          </a:p>
        </p:txBody>
      </p:sp>
      <p:sp>
        <p:nvSpPr>
          <p:cNvPr id="7" name="Oval 4"/>
          <p:cNvSpPr>
            <a:spLocks noChangeArrowheads="1"/>
          </p:cNvSpPr>
          <p:nvPr/>
        </p:nvSpPr>
        <p:spPr bwMode="auto">
          <a:xfrm>
            <a:off x="6985932" y="1722885"/>
            <a:ext cx="1666232" cy="544278"/>
          </a:xfrm>
          <a:prstGeom prst="ellipse">
            <a:avLst/>
          </a:prstGeom>
          <a:solidFill>
            <a:srgbClr val="01478D"/>
          </a:solidFill>
          <a:ln w="9525">
            <a:noFill/>
            <a:round/>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eaLnBrk="1" fontAlgn="base" hangingPunct="1">
              <a:spcBef>
                <a:spcPct val="0"/>
              </a:spcBef>
              <a:spcAft>
                <a:spcPct val="0"/>
              </a:spcAft>
              <a:defRPr/>
            </a:pPr>
            <a:r>
              <a:rPr lang="en-US" alt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Keyword Auction</a:t>
            </a:r>
          </a:p>
          <a:p>
            <a:pPr algn="ctr" eaLnBrk="1" fontAlgn="base" hangingPunct="1">
              <a:spcBef>
                <a:spcPct val="0"/>
              </a:spcBef>
              <a:spcAft>
                <a:spcPct val="0"/>
              </a:spcAft>
              <a:defRPr/>
            </a:pPr>
            <a:r>
              <a:rPr lang="en-US" alt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Process</a:t>
            </a:r>
          </a:p>
        </p:txBody>
      </p:sp>
      <p:sp>
        <p:nvSpPr>
          <p:cNvPr id="8" name="Line 5"/>
          <p:cNvSpPr>
            <a:spLocks noChangeShapeType="1"/>
          </p:cNvSpPr>
          <p:nvPr/>
        </p:nvSpPr>
        <p:spPr bwMode="auto">
          <a:xfrm flipH="1">
            <a:off x="3802053" y="2078183"/>
            <a:ext cx="520396" cy="53722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Text Box 6"/>
          <p:cNvSpPr txBox="1">
            <a:spLocks noChangeArrowheads="1"/>
          </p:cNvSpPr>
          <p:nvPr/>
        </p:nvSpPr>
        <p:spPr bwMode="auto">
          <a:xfrm>
            <a:off x="3048002" y="1298863"/>
            <a:ext cx="184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endParaRPr lang="en-US" altLang="en-US" sz="1200" b="0">
              <a:solidFill>
                <a:srgbClr val="063DE8"/>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Box 8"/>
          <p:cNvSpPr txBox="1">
            <a:spLocks noChangeArrowheads="1"/>
          </p:cNvSpPr>
          <p:nvPr/>
        </p:nvSpPr>
        <p:spPr bwMode="auto">
          <a:xfrm>
            <a:off x="7102686" y="4705534"/>
            <a:ext cx="2728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8</a:t>
            </a:r>
          </a:p>
        </p:txBody>
      </p:sp>
      <p:sp>
        <p:nvSpPr>
          <p:cNvPr id="11" name="Oval 10"/>
          <p:cNvSpPr>
            <a:spLocks noChangeArrowheads="1"/>
          </p:cNvSpPr>
          <p:nvPr/>
        </p:nvSpPr>
        <p:spPr bwMode="auto">
          <a:xfrm>
            <a:off x="4335465" y="2523619"/>
            <a:ext cx="1344557" cy="617538"/>
          </a:xfrm>
          <a:prstGeom prst="ellipse">
            <a:avLst/>
          </a:prstGeom>
          <a:solidFill>
            <a:srgbClr val="01478D"/>
          </a:solidFill>
          <a:ln w="9525">
            <a:noFill/>
            <a:round/>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eaLnBrk="1" fontAlgn="base" hangingPunct="1">
              <a:spcBef>
                <a:spcPct val="0"/>
              </a:spcBef>
              <a:spcAft>
                <a:spcPct val="0"/>
              </a:spcAft>
              <a:defRPr/>
            </a:pPr>
            <a:r>
              <a:rPr lang="en-US" alt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Keyword Index</a:t>
            </a:r>
          </a:p>
          <a:p>
            <a:pPr algn="ctr" eaLnBrk="1" fontAlgn="base" hangingPunct="1">
              <a:spcBef>
                <a:spcPct val="0"/>
              </a:spcBef>
              <a:spcAft>
                <a:spcPct val="0"/>
              </a:spcAft>
              <a:defRPr/>
            </a:pPr>
            <a:r>
              <a:rPr lang="en-US" alt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Database</a:t>
            </a:r>
          </a:p>
        </p:txBody>
      </p:sp>
      <p:sp>
        <p:nvSpPr>
          <p:cNvPr id="12" name="Oval 11"/>
          <p:cNvSpPr>
            <a:spLocks noChangeArrowheads="1"/>
          </p:cNvSpPr>
          <p:nvPr/>
        </p:nvSpPr>
        <p:spPr bwMode="auto">
          <a:xfrm>
            <a:off x="6765928" y="2656969"/>
            <a:ext cx="1471613" cy="484188"/>
          </a:xfrm>
          <a:prstGeom prst="ellipse">
            <a:avLst/>
          </a:prstGeom>
          <a:solidFill>
            <a:srgbClr val="01478D"/>
          </a:solidFill>
          <a:ln w="9525">
            <a:noFill/>
            <a:round/>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eaLnBrk="1" fontAlgn="base" hangingPunct="1">
              <a:spcBef>
                <a:spcPct val="0"/>
              </a:spcBef>
              <a:spcAft>
                <a:spcPct val="0"/>
              </a:spcAft>
              <a:defRPr/>
            </a:pPr>
            <a:r>
              <a:rPr lang="en-US" alt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Keyword Ad</a:t>
            </a:r>
          </a:p>
          <a:p>
            <a:pPr algn="ctr" eaLnBrk="1" fontAlgn="base" hangingPunct="1">
              <a:spcBef>
                <a:spcPct val="0"/>
              </a:spcBef>
              <a:spcAft>
                <a:spcPct val="0"/>
              </a:spcAft>
              <a:defRPr/>
            </a:pPr>
            <a:r>
              <a:rPr lang="en-US" alt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Database</a:t>
            </a:r>
          </a:p>
        </p:txBody>
      </p:sp>
      <p:sp>
        <p:nvSpPr>
          <p:cNvPr id="13" name="Text Box 15"/>
          <p:cNvSpPr txBox="1">
            <a:spLocks noChangeArrowheads="1"/>
          </p:cNvSpPr>
          <p:nvPr/>
        </p:nvSpPr>
        <p:spPr bwMode="auto">
          <a:xfrm>
            <a:off x="5936980" y="5085845"/>
            <a:ext cx="2728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7</a:t>
            </a:r>
          </a:p>
        </p:txBody>
      </p:sp>
      <p:sp>
        <p:nvSpPr>
          <p:cNvPr id="14" name="Oval 16"/>
          <p:cNvSpPr>
            <a:spLocks noChangeArrowheads="1"/>
          </p:cNvSpPr>
          <p:nvPr/>
        </p:nvSpPr>
        <p:spPr bwMode="auto">
          <a:xfrm>
            <a:off x="5420591" y="3616037"/>
            <a:ext cx="1335282" cy="465638"/>
          </a:xfrm>
          <a:prstGeom prst="ellipse">
            <a:avLst/>
          </a:prstGeom>
          <a:solidFill>
            <a:srgbClr val="01478D"/>
          </a:solidFill>
          <a:ln w="9525">
            <a:solidFill>
              <a:schemeClr val="tx1"/>
            </a:solidFill>
            <a:round/>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eaLnBrk="1" fontAlgn="base" hangingPunct="1">
              <a:spcBef>
                <a:spcPct val="0"/>
              </a:spcBef>
              <a:spcAft>
                <a:spcPct val="0"/>
              </a:spcAft>
              <a:defRPr/>
            </a:pPr>
            <a:r>
              <a:rPr lang="en-US" alt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Page-rank</a:t>
            </a:r>
          </a:p>
          <a:p>
            <a:pPr algn="ctr" eaLnBrk="1" fontAlgn="base" hangingPunct="1">
              <a:spcBef>
                <a:spcPct val="0"/>
              </a:spcBef>
              <a:spcAft>
                <a:spcPct val="0"/>
              </a:spcAft>
              <a:defRPr/>
            </a:pPr>
            <a:r>
              <a:rPr lang="en-US" alt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Process</a:t>
            </a:r>
          </a:p>
        </p:txBody>
      </p:sp>
      <p:sp>
        <p:nvSpPr>
          <p:cNvPr id="15" name="Line 17"/>
          <p:cNvSpPr>
            <a:spLocks noChangeShapeType="1"/>
          </p:cNvSpPr>
          <p:nvPr/>
        </p:nvSpPr>
        <p:spPr bwMode="auto">
          <a:xfrm flipV="1">
            <a:off x="6477003" y="3117740"/>
            <a:ext cx="765699" cy="1345011"/>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Line 19"/>
          <p:cNvSpPr>
            <a:spLocks noChangeShapeType="1"/>
          </p:cNvSpPr>
          <p:nvPr/>
        </p:nvSpPr>
        <p:spPr bwMode="auto">
          <a:xfrm flipH="1">
            <a:off x="6714696" y="3190010"/>
            <a:ext cx="709331" cy="127007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Box 21"/>
          <p:cNvSpPr txBox="1">
            <a:spLocks noChangeArrowheads="1"/>
          </p:cNvSpPr>
          <p:nvPr/>
        </p:nvSpPr>
        <p:spPr bwMode="auto">
          <a:xfrm>
            <a:off x="8877301" y="4361316"/>
            <a:ext cx="1177090"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dirty="0">
                <a:solidFill>
                  <a:srgbClr val="01478D"/>
                </a:solidFill>
                <a:latin typeface="Open Sans" panose="020B0606030504020204" pitchFamily="34" charset="0"/>
                <a:ea typeface="Open Sans" panose="020B0606030504020204" pitchFamily="34" charset="0"/>
                <a:cs typeface="Open Sans" panose="020B0606030504020204" pitchFamily="34" charset="0"/>
              </a:rPr>
              <a:t>These sources contain</a:t>
            </a:r>
          </a:p>
          <a:p>
            <a:pPr eaLnBrk="1" fontAlgn="base" hangingPunct="1">
              <a:spcBef>
                <a:spcPct val="0"/>
              </a:spcBef>
              <a:spcAft>
                <a:spcPct val="0"/>
              </a:spcAft>
              <a:defRPr/>
            </a:pPr>
            <a:r>
              <a:rPr lang="en-US" altLang="en-US" dirty="0">
                <a:solidFill>
                  <a:srgbClr val="01478D"/>
                </a:solidFill>
                <a:latin typeface="Open Sans" panose="020B0606030504020204" pitchFamily="34" charset="0"/>
                <a:ea typeface="Open Sans" panose="020B0606030504020204" pitchFamily="34" charset="0"/>
                <a:cs typeface="Open Sans" panose="020B0606030504020204" pitchFamily="34" charset="0"/>
              </a:rPr>
              <a:t>relevant ads</a:t>
            </a:r>
          </a:p>
        </p:txBody>
      </p:sp>
      <p:sp>
        <p:nvSpPr>
          <p:cNvPr id="18" name="Text Box 22"/>
          <p:cNvSpPr txBox="1">
            <a:spLocks noChangeArrowheads="1"/>
          </p:cNvSpPr>
          <p:nvPr/>
        </p:nvSpPr>
        <p:spPr bwMode="auto">
          <a:xfrm>
            <a:off x="4335465" y="3338801"/>
            <a:ext cx="919162"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50000"/>
              </a:spcBef>
              <a:spcAft>
                <a:spcPct val="0"/>
              </a:spcAft>
              <a:defRPr/>
            </a:pPr>
            <a:endParaRPr lang="en-US" altLang="en-US" sz="1800" b="0">
              <a:solidFill>
                <a:srgbClr val="063DE8"/>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 name="Line 23"/>
          <p:cNvSpPr>
            <a:spLocks noChangeShapeType="1"/>
          </p:cNvSpPr>
          <p:nvPr/>
        </p:nvSpPr>
        <p:spPr bwMode="auto">
          <a:xfrm flipH="1" flipV="1">
            <a:off x="4907040" y="3141157"/>
            <a:ext cx="724530" cy="139938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Oval 24"/>
          <p:cNvSpPr>
            <a:spLocks noChangeArrowheads="1"/>
          </p:cNvSpPr>
          <p:nvPr/>
        </p:nvSpPr>
        <p:spPr bwMode="auto">
          <a:xfrm>
            <a:off x="5545350" y="4406832"/>
            <a:ext cx="1312653" cy="609600"/>
          </a:xfrm>
          <a:prstGeom prst="ellipse">
            <a:avLst/>
          </a:prstGeom>
          <a:solidFill>
            <a:srgbClr val="01478D"/>
          </a:solidFill>
          <a:ln w="9525">
            <a:solidFill>
              <a:schemeClr val="tx1"/>
            </a:solidFill>
            <a:round/>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eaLnBrk="1" fontAlgn="base" hangingPunct="1">
              <a:spcBef>
                <a:spcPct val="0"/>
              </a:spcBef>
              <a:spcAft>
                <a:spcPct val="0"/>
              </a:spcAft>
              <a:defRPr/>
            </a:pPr>
            <a:r>
              <a:rPr lang="en-US" alt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Google.com</a:t>
            </a:r>
          </a:p>
        </p:txBody>
      </p:sp>
      <p:sp>
        <p:nvSpPr>
          <p:cNvPr id="21" name="Text Box 25"/>
          <p:cNvSpPr txBox="1">
            <a:spLocks noChangeArrowheads="1"/>
          </p:cNvSpPr>
          <p:nvPr/>
        </p:nvSpPr>
        <p:spPr bwMode="auto">
          <a:xfrm>
            <a:off x="6996324" y="3788532"/>
            <a:ext cx="2127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5000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22" name="Line 26"/>
          <p:cNvSpPr>
            <a:spLocks noChangeShapeType="1"/>
          </p:cNvSpPr>
          <p:nvPr/>
        </p:nvSpPr>
        <p:spPr bwMode="auto">
          <a:xfrm>
            <a:off x="5909840" y="4081674"/>
            <a:ext cx="0" cy="33446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Rectangle 27"/>
          <p:cNvSpPr>
            <a:spLocks noChangeArrowheads="1"/>
          </p:cNvSpPr>
          <p:nvPr/>
        </p:nvSpPr>
        <p:spPr bwMode="auto">
          <a:xfrm>
            <a:off x="3232152" y="2648946"/>
            <a:ext cx="990600" cy="414338"/>
          </a:xfrm>
          <a:prstGeom prst="rect">
            <a:avLst/>
          </a:prstGeom>
          <a:solidFill>
            <a:srgbClr val="01478D"/>
          </a:solidFill>
          <a:ln w="9525">
            <a:no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eaLnBrk="1" fontAlgn="base" hangingPunct="1">
              <a:spcBef>
                <a:spcPct val="0"/>
              </a:spcBef>
              <a:spcAft>
                <a:spcPct val="0"/>
              </a:spcAft>
              <a:defRPr/>
            </a:pPr>
            <a:r>
              <a:rPr lang="en-US" alt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Cached</a:t>
            </a:r>
          </a:p>
          <a:p>
            <a:pPr algn="ctr" eaLnBrk="1" fontAlgn="base" hangingPunct="1">
              <a:spcBef>
                <a:spcPct val="0"/>
              </a:spcBef>
              <a:spcAft>
                <a:spcPct val="0"/>
              </a:spcAft>
              <a:defRPr/>
            </a:pPr>
            <a:r>
              <a:rPr lang="en-US" alt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Web Pages</a:t>
            </a:r>
          </a:p>
        </p:txBody>
      </p:sp>
      <p:sp>
        <p:nvSpPr>
          <p:cNvPr id="24" name="Rectangle 28"/>
          <p:cNvSpPr>
            <a:spLocks noChangeArrowheads="1"/>
          </p:cNvSpPr>
          <p:nvPr/>
        </p:nvSpPr>
        <p:spPr bwMode="auto">
          <a:xfrm>
            <a:off x="7542800" y="4462751"/>
            <a:ext cx="1271588" cy="457200"/>
          </a:xfrm>
          <a:prstGeom prst="rect">
            <a:avLst/>
          </a:prstGeom>
          <a:solidFill>
            <a:srgbClr val="01478D"/>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eaLnBrk="1" fontAlgn="base" hangingPunct="1">
              <a:spcBef>
                <a:spcPct val="0"/>
              </a:spcBef>
              <a:spcAft>
                <a:spcPct val="0"/>
              </a:spcAft>
              <a:defRPr/>
            </a:pPr>
            <a:r>
              <a:rPr lang="en-US" alt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Web Sites/</a:t>
            </a:r>
          </a:p>
          <a:p>
            <a:pPr algn="ctr" eaLnBrk="1" fontAlgn="base" hangingPunct="1">
              <a:spcBef>
                <a:spcPct val="0"/>
              </a:spcBef>
              <a:spcAft>
                <a:spcPct val="0"/>
              </a:spcAft>
              <a:defRPr/>
            </a:pPr>
            <a:r>
              <a:rPr lang="en-US" alt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Landing pages</a:t>
            </a:r>
          </a:p>
        </p:txBody>
      </p:sp>
      <p:sp>
        <p:nvSpPr>
          <p:cNvPr id="25" name="Line 29"/>
          <p:cNvSpPr>
            <a:spLocks noChangeShapeType="1"/>
          </p:cNvSpPr>
          <p:nvPr/>
        </p:nvSpPr>
        <p:spPr bwMode="auto">
          <a:xfrm flipH="1" flipV="1">
            <a:off x="5885194" y="5018809"/>
            <a:ext cx="0" cy="47105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Oval 30"/>
          <p:cNvSpPr>
            <a:spLocks noChangeArrowheads="1"/>
          </p:cNvSpPr>
          <p:nvPr/>
        </p:nvSpPr>
        <p:spPr bwMode="auto">
          <a:xfrm>
            <a:off x="5481461" y="5453351"/>
            <a:ext cx="1514863" cy="539750"/>
          </a:xfrm>
          <a:prstGeom prst="ellipse">
            <a:avLst/>
          </a:prstGeom>
          <a:solidFill>
            <a:srgbClr val="01478D"/>
          </a:solidFill>
          <a:ln w="9525">
            <a:solidFill>
              <a:srgbClr val="000000"/>
            </a:solidFill>
            <a:round/>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eaLnBrk="1" fontAlgn="base" hangingPunct="1">
              <a:spcBef>
                <a:spcPct val="0"/>
              </a:spcBef>
              <a:spcAft>
                <a:spcPct val="0"/>
              </a:spcAft>
              <a:defRPr/>
            </a:pPr>
            <a:r>
              <a:rPr lang="en-US" alt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User’s Browser</a:t>
            </a:r>
          </a:p>
        </p:txBody>
      </p:sp>
      <p:sp>
        <p:nvSpPr>
          <p:cNvPr id="27" name="Text Box 31"/>
          <p:cNvSpPr txBox="1">
            <a:spLocks noChangeArrowheads="1"/>
          </p:cNvSpPr>
          <p:nvPr/>
        </p:nvSpPr>
        <p:spPr bwMode="auto">
          <a:xfrm>
            <a:off x="5631571" y="5109908"/>
            <a:ext cx="2728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28" name="Line 32"/>
          <p:cNvSpPr>
            <a:spLocks noChangeShapeType="1"/>
          </p:cNvSpPr>
          <p:nvPr/>
        </p:nvSpPr>
        <p:spPr bwMode="auto">
          <a:xfrm>
            <a:off x="6172202" y="5049982"/>
            <a:ext cx="0" cy="38428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Text Box 34"/>
          <p:cNvSpPr txBox="1">
            <a:spLocks noChangeArrowheads="1"/>
          </p:cNvSpPr>
          <p:nvPr/>
        </p:nvSpPr>
        <p:spPr bwMode="auto">
          <a:xfrm>
            <a:off x="4911049" y="2151351"/>
            <a:ext cx="2728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30" name="Text Box 35"/>
          <p:cNvSpPr txBox="1">
            <a:spLocks noChangeArrowheads="1"/>
          </p:cNvSpPr>
          <p:nvPr/>
        </p:nvSpPr>
        <p:spPr bwMode="auto">
          <a:xfrm>
            <a:off x="7547894" y="2348598"/>
            <a:ext cx="2728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31" name="Text Box 36"/>
          <p:cNvSpPr txBox="1">
            <a:spLocks noChangeArrowheads="1"/>
          </p:cNvSpPr>
          <p:nvPr/>
        </p:nvSpPr>
        <p:spPr bwMode="auto">
          <a:xfrm>
            <a:off x="2421305" y="6120246"/>
            <a:ext cx="734939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eaLnBrk="1" fontAlgn="base" hangingPunct="1">
              <a:spcBef>
                <a:spcPct val="50000"/>
              </a:spcBef>
              <a:spcAft>
                <a:spcPct val="0"/>
              </a:spcAft>
              <a:defRPr/>
            </a:pPr>
            <a:r>
              <a:rPr lang="en-US" altLang="en-US" sz="1400" dirty="0">
                <a:solidFill>
                  <a:srgbClr val="01478D"/>
                </a:solidFill>
                <a:latin typeface="Open Sans" panose="020B0606030504020204" pitchFamily="34" charset="0"/>
                <a:ea typeface="Open Sans" panose="020B0606030504020204" pitchFamily="34" charset="0"/>
                <a:cs typeface="Open Sans" panose="020B0606030504020204" pitchFamily="34" charset="0"/>
              </a:rPr>
              <a:t>Numbers represent typical sequence of events starting with 1.</a:t>
            </a:r>
          </a:p>
        </p:txBody>
      </p:sp>
      <p:sp>
        <p:nvSpPr>
          <p:cNvPr id="32" name="Text Box 41"/>
          <p:cNvSpPr txBox="1">
            <a:spLocks noChangeArrowheads="1"/>
          </p:cNvSpPr>
          <p:nvPr/>
        </p:nvSpPr>
        <p:spPr bwMode="auto">
          <a:xfrm>
            <a:off x="6725146" y="3463920"/>
            <a:ext cx="2127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5000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33" name="Text Box 42"/>
          <p:cNvSpPr txBox="1">
            <a:spLocks noChangeArrowheads="1"/>
          </p:cNvSpPr>
          <p:nvPr/>
        </p:nvSpPr>
        <p:spPr bwMode="auto">
          <a:xfrm>
            <a:off x="5053726" y="3853944"/>
            <a:ext cx="2127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5000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34" name="Text Box 43"/>
          <p:cNvSpPr txBox="1">
            <a:spLocks noChangeArrowheads="1"/>
          </p:cNvSpPr>
          <p:nvPr/>
        </p:nvSpPr>
        <p:spPr bwMode="auto">
          <a:xfrm>
            <a:off x="5917333" y="4119789"/>
            <a:ext cx="2127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5000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35" name="Text Box 44"/>
          <p:cNvSpPr txBox="1">
            <a:spLocks noChangeArrowheads="1"/>
          </p:cNvSpPr>
          <p:nvPr/>
        </p:nvSpPr>
        <p:spPr bwMode="auto">
          <a:xfrm>
            <a:off x="5478315" y="3446970"/>
            <a:ext cx="2728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36" name="Text Box 46"/>
          <p:cNvSpPr txBox="1">
            <a:spLocks noChangeArrowheads="1"/>
          </p:cNvSpPr>
          <p:nvPr/>
        </p:nvSpPr>
        <p:spPr bwMode="auto">
          <a:xfrm>
            <a:off x="4455981" y="3832929"/>
            <a:ext cx="2728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8</a:t>
            </a:r>
          </a:p>
        </p:txBody>
      </p:sp>
      <p:sp>
        <p:nvSpPr>
          <p:cNvPr id="37" name="Text Box 47"/>
          <p:cNvSpPr txBox="1">
            <a:spLocks noChangeArrowheads="1"/>
          </p:cNvSpPr>
          <p:nvPr/>
        </p:nvSpPr>
        <p:spPr bwMode="auto">
          <a:xfrm>
            <a:off x="6499804" y="5077908"/>
            <a:ext cx="2728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8</a:t>
            </a:r>
          </a:p>
        </p:txBody>
      </p:sp>
      <p:sp>
        <p:nvSpPr>
          <p:cNvPr id="38" name="AutoShape 48"/>
          <p:cNvSpPr>
            <a:spLocks noChangeArrowheads="1"/>
          </p:cNvSpPr>
          <p:nvPr/>
        </p:nvSpPr>
        <p:spPr bwMode="auto">
          <a:xfrm>
            <a:off x="2326003" y="1880084"/>
            <a:ext cx="1050298" cy="836504"/>
          </a:xfrm>
          <a:prstGeom prst="irregularSeal2">
            <a:avLst/>
          </a:prstGeom>
          <a:solidFill>
            <a:schemeClr val="accent2"/>
          </a:solidFill>
          <a:ln w="9525">
            <a:solidFill>
              <a:schemeClr val="tx1"/>
            </a:solidFill>
            <a:miter lim="800000"/>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fontAlgn="base">
              <a:spcBef>
                <a:spcPct val="0"/>
              </a:spcBef>
              <a:spcAft>
                <a:spcPct val="0"/>
              </a:spcAft>
              <a:defRPr/>
            </a:pPr>
            <a:r>
              <a:rPr lang="en-US"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WWW</a:t>
            </a:r>
          </a:p>
        </p:txBody>
      </p:sp>
      <p:sp>
        <p:nvSpPr>
          <p:cNvPr id="41" name="Oval 51"/>
          <p:cNvSpPr>
            <a:spLocks noChangeArrowheads="1"/>
          </p:cNvSpPr>
          <p:nvPr/>
        </p:nvSpPr>
        <p:spPr bwMode="auto">
          <a:xfrm>
            <a:off x="5962777" y="1620332"/>
            <a:ext cx="877888" cy="381000"/>
          </a:xfrm>
          <a:prstGeom prst="ellipse">
            <a:avLst/>
          </a:prstGeom>
          <a:solidFill>
            <a:srgbClr val="01478D"/>
          </a:solidFill>
          <a:ln w="9525">
            <a:noFill/>
            <a:round/>
            <a:headEnd/>
            <a:tailEnd/>
          </a:ln>
          <a:effectLst/>
        </p:spPr>
        <p:txBody>
          <a:bodyPr wrap="none" anchor="ct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algn="ctr" eaLnBrk="1" fontAlgn="base" hangingPunct="1">
              <a:spcBef>
                <a:spcPct val="0"/>
              </a:spcBef>
              <a:spcAft>
                <a:spcPct val="0"/>
              </a:spcAft>
              <a:defRPr/>
            </a:pPr>
            <a:r>
              <a:rPr lang="en-US" altLang="en-US" sz="1200" b="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alt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Web map</a:t>
            </a:r>
          </a:p>
        </p:txBody>
      </p:sp>
      <p:sp>
        <p:nvSpPr>
          <p:cNvPr id="43" name="Text Box 53"/>
          <p:cNvSpPr txBox="1">
            <a:spLocks noChangeArrowheads="1"/>
          </p:cNvSpPr>
          <p:nvPr/>
        </p:nvSpPr>
        <p:spPr bwMode="auto">
          <a:xfrm>
            <a:off x="5519607" y="1536195"/>
            <a:ext cx="2728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44" name="Line 54"/>
          <p:cNvSpPr>
            <a:spLocks noChangeShapeType="1"/>
          </p:cNvSpPr>
          <p:nvPr/>
        </p:nvSpPr>
        <p:spPr bwMode="auto">
          <a:xfrm flipH="1">
            <a:off x="5368635" y="1931483"/>
            <a:ext cx="648668" cy="59350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5" name="Text Box 55"/>
          <p:cNvSpPr txBox="1">
            <a:spLocks noChangeArrowheads="1"/>
          </p:cNvSpPr>
          <p:nvPr/>
        </p:nvSpPr>
        <p:spPr bwMode="auto">
          <a:xfrm>
            <a:off x="5684032" y="2176915"/>
            <a:ext cx="2728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46" name="Text Box 56"/>
          <p:cNvSpPr txBox="1">
            <a:spLocks noChangeArrowheads="1"/>
          </p:cNvSpPr>
          <p:nvPr/>
        </p:nvSpPr>
        <p:spPr bwMode="auto">
          <a:xfrm>
            <a:off x="3600042" y="1717263"/>
            <a:ext cx="2728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47" name="Line 58"/>
          <p:cNvSpPr>
            <a:spLocks noChangeShapeType="1"/>
          </p:cNvSpPr>
          <p:nvPr/>
        </p:nvSpPr>
        <p:spPr bwMode="auto">
          <a:xfrm>
            <a:off x="6859590" y="4711632"/>
            <a:ext cx="685800" cy="0"/>
          </a:xfrm>
          <a:prstGeom prst="line">
            <a:avLst/>
          </a:prstGeom>
          <a:noFill/>
          <a:ln w="22225">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8" name="Line 59"/>
          <p:cNvSpPr>
            <a:spLocks noChangeShapeType="1"/>
          </p:cNvSpPr>
          <p:nvPr/>
        </p:nvSpPr>
        <p:spPr bwMode="auto">
          <a:xfrm flipH="1">
            <a:off x="6477002" y="4980171"/>
            <a:ext cx="0" cy="473180"/>
          </a:xfrm>
          <a:prstGeom prst="line">
            <a:avLst/>
          </a:prstGeom>
          <a:noFill/>
          <a:ln w="22225">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9" name="Line 60"/>
          <p:cNvSpPr>
            <a:spLocks noChangeShapeType="1"/>
          </p:cNvSpPr>
          <p:nvPr/>
        </p:nvSpPr>
        <p:spPr bwMode="auto">
          <a:xfrm>
            <a:off x="3996127" y="3073676"/>
            <a:ext cx="1543370" cy="1598114"/>
          </a:xfrm>
          <a:prstGeom prst="line">
            <a:avLst/>
          </a:prstGeom>
          <a:noFill/>
          <a:ln w="22225">
            <a:solidFill>
              <a:schemeClr val="tx1"/>
            </a:solidFill>
            <a:prstDash val="dash"/>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0" name="Text Box 61"/>
          <p:cNvSpPr txBox="1">
            <a:spLocks noChangeArrowheads="1"/>
          </p:cNvSpPr>
          <p:nvPr/>
        </p:nvSpPr>
        <p:spPr bwMode="auto">
          <a:xfrm>
            <a:off x="2585518" y="4272212"/>
            <a:ext cx="2560094" cy="769441"/>
          </a:xfrm>
          <a:prstGeom prst="rect">
            <a:avLst/>
          </a:prstGeom>
          <a:noFill/>
          <a:ln>
            <a:noFill/>
          </a:ln>
          <a:effectLst/>
          <a:extLst>
            <a:ext uri="{909E8E84-426E-40DD-AFC4-6F175D3DCCD1}">
              <a14:hiddenFill xmlns:a14="http://schemas.microsoft.com/office/drawing/2010/main">
                <a:solidFill>
                  <a:srgbClr val="99CC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dirty="0">
                <a:solidFill>
                  <a:srgbClr val="01478D"/>
                </a:solidFill>
                <a:latin typeface="Open Sans" panose="020B0606030504020204" pitchFamily="34" charset="0"/>
                <a:ea typeface="Open Sans" panose="020B0606030504020204" pitchFamily="34" charset="0"/>
                <a:cs typeface="Open Sans" panose="020B0606030504020204" pitchFamily="34" charset="0"/>
              </a:rPr>
              <a:t>Dotted lines indicate browser gets display components from different sources through Google.com.</a:t>
            </a:r>
          </a:p>
        </p:txBody>
      </p:sp>
      <p:sp>
        <p:nvSpPr>
          <p:cNvPr id="51" name="Text Box 62"/>
          <p:cNvSpPr txBox="1">
            <a:spLocks noChangeArrowheads="1"/>
          </p:cNvSpPr>
          <p:nvPr/>
        </p:nvSpPr>
        <p:spPr bwMode="auto">
          <a:xfrm>
            <a:off x="7105003" y="5515698"/>
            <a:ext cx="1422471" cy="430887"/>
          </a:xfrm>
          <a:prstGeom prst="rect">
            <a:avLst/>
          </a:prstGeom>
          <a:solidFill>
            <a:schemeClr val="accent4"/>
          </a:solidFill>
          <a:ln>
            <a:noFill/>
          </a:ln>
          <a:effectLst/>
        </p:spPr>
        <p:txBody>
          <a:bodyPr wrap="squar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fontAlgn="base">
              <a:spcBef>
                <a:spcPct val="0"/>
              </a:spcBef>
              <a:spcAft>
                <a:spcPct val="0"/>
              </a:spcAft>
              <a:defRPr/>
            </a:pPr>
            <a:r>
              <a:rPr lang="en-US" altLang="en-US" dirty="0">
                <a:solidFill>
                  <a:schemeClr val="tx1"/>
                </a:solidFill>
                <a:latin typeface="Open Sans" panose="020B0606030504020204" pitchFamily="34" charset="0"/>
                <a:ea typeface="Open Sans" panose="020B0606030504020204" pitchFamily="34" charset="0"/>
                <a:cs typeface="Open Sans" panose="020B0606030504020204" pitchFamily="34" charset="0"/>
              </a:rPr>
              <a:t>Customer initiates process</a:t>
            </a:r>
          </a:p>
        </p:txBody>
      </p:sp>
      <p:sp>
        <p:nvSpPr>
          <p:cNvPr id="52" name="Line 57"/>
          <p:cNvSpPr>
            <a:spLocks noChangeShapeType="1"/>
          </p:cNvSpPr>
          <p:nvPr/>
        </p:nvSpPr>
        <p:spPr bwMode="auto">
          <a:xfrm flipH="1">
            <a:off x="7506366" y="2280568"/>
            <a:ext cx="83059" cy="347597"/>
          </a:xfrm>
          <a:prstGeom prst="line">
            <a:avLst/>
          </a:prstGeom>
          <a:noFill/>
          <a:ln w="12700">
            <a:solidFill>
              <a:schemeClr val="tx1"/>
            </a:solidFill>
            <a:prstDash val="solid"/>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3" name="Line 26"/>
          <p:cNvSpPr>
            <a:spLocks noChangeShapeType="1"/>
          </p:cNvSpPr>
          <p:nvPr/>
        </p:nvSpPr>
        <p:spPr bwMode="auto">
          <a:xfrm>
            <a:off x="5462154" y="3044537"/>
            <a:ext cx="402258" cy="548475"/>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eaLnBrk="0" fontAlgn="base" hangingPunct="0">
              <a:spcBef>
                <a:spcPct val="0"/>
              </a:spcBef>
              <a:spcAft>
                <a:spcPct val="0"/>
              </a:spcAft>
              <a:defRPr/>
            </a:pPr>
            <a:endParaRPr lang="en-US" sz="1200">
              <a:solidFill>
                <a:srgbClr val="1203C2"/>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54" name="Curved Connector 53"/>
          <p:cNvCxnSpPr/>
          <p:nvPr/>
        </p:nvCxnSpPr>
        <p:spPr bwMode="auto">
          <a:xfrm rot="10800000">
            <a:off x="7777040" y="3260419"/>
            <a:ext cx="524605" cy="693645"/>
          </a:xfrm>
          <a:prstGeom prst="curvedConnector2">
            <a:avLst/>
          </a:prstGeom>
          <a:solidFill>
            <a:schemeClr val="bg1"/>
          </a:solidFill>
          <a:ln w="19050" cap="flat" cmpd="sng" algn="ctr">
            <a:solidFill>
              <a:srgbClr val="01478D"/>
            </a:solidFill>
            <a:prstDash val="solid"/>
            <a:round/>
            <a:headEnd type="none" w="sm" len="sm"/>
            <a:tailEnd type="arrow"/>
          </a:ln>
          <a:effectLst/>
        </p:spPr>
      </p:cxnSp>
      <p:sp>
        <p:nvSpPr>
          <p:cNvPr id="55" name="Text Box 21"/>
          <p:cNvSpPr txBox="1">
            <a:spLocks noChangeArrowheads="1"/>
          </p:cNvSpPr>
          <p:nvPr/>
        </p:nvSpPr>
        <p:spPr bwMode="auto">
          <a:xfrm>
            <a:off x="8301643" y="3463921"/>
            <a:ext cx="1977338" cy="93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dirty="0">
                <a:solidFill>
                  <a:srgbClr val="01478D"/>
                </a:solidFill>
                <a:latin typeface="Open Sans" panose="020B0606030504020204" pitchFamily="34" charset="0"/>
                <a:ea typeface="Open Sans" panose="020B0606030504020204" pitchFamily="34" charset="0"/>
                <a:cs typeface="Open Sans" panose="020B0606030504020204" pitchFamily="34" charset="0"/>
              </a:rPr>
              <a:t>These activities take place in the background. The other activities occur as a result of a user query.</a:t>
            </a:r>
          </a:p>
        </p:txBody>
      </p:sp>
      <p:sp>
        <p:nvSpPr>
          <p:cNvPr id="56" name="Text Box 55"/>
          <p:cNvSpPr txBox="1">
            <a:spLocks noChangeArrowheads="1"/>
          </p:cNvSpPr>
          <p:nvPr/>
        </p:nvSpPr>
        <p:spPr bwMode="auto">
          <a:xfrm>
            <a:off x="4111322" y="2215457"/>
            <a:ext cx="27283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100" b="1">
                <a:solidFill>
                  <a:schemeClr val="tx2"/>
                </a:solidFill>
                <a:latin typeface="Times New Roman" pitchFamily="18" charset="0"/>
              </a:defRPr>
            </a:lvl1pPr>
            <a:lvl2pPr marL="742950" indent="-285750" eaLnBrk="0" hangingPunct="0">
              <a:defRPr sz="1100" b="1">
                <a:solidFill>
                  <a:schemeClr val="tx2"/>
                </a:solidFill>
                <a:latin typeface="Times New Roman" pitchFamily="18" charset="0"/>
              </a:defRPr>
            </a:lvl2pPr>
            <a:lvl3pPr marL="1143000" indent="-228600" eaLnBrk="0" hangingPunct="0">
              <a:defRPr sz="1100" b="1">
                <a:solidFill>
                  <a:schemeClr val="tx2"/>
                </a:solidFill>
                <a:latin typeface="Times New Roman" pitchFamily="18" charset="0"/>
              </a:defRPr>
            </a:lvl3pPr>
            <a:lvl4pPr marL="1600200" indent="-228600" eaLnBrk="0" hangingPunct="0">
              <a:defRPr sz="1100" b="1">
                <a:solidFill>
                  <a:schemeClr val="tx2"/>
                </a:solidFill>
                <a:latin typeface="Times New Roman" pitchFamily="18" charset="0"/>
              </a:defRPr>
            </a:lvl4pPr>
            <a:lvl5pPr marL="2057400" indent="-228600" eaLnBrk="0" hangingPunct="0">
              <a:defRPr sz="1100" b="1">
                <a:solidFill>
                  <a:schemeClr val="tx2"/>
                </a:solidFill>
                <a:latin typeface="Times New Roman" pitchFamily="18" charset="0"/>
              </a:defRPr>
            </a:lvl5pPr>
            <a:lvl6pPr marL="2514600" indent="-228600" algn="ctr" eaLnBrk="0" fontAlgn="base" hangingPunct="0">
              <a:spcBef>
                <a:spcPct val="0"/>
              </a:spcBef>
              <a:spcAft>
                <a:spcPct val="0"/>
              </a:spcAft>
              <a:defRPr sz="1100" b="1">
                <a:solidFill>
                  <a:schemeClr val="tx2"/>
                </a:solidFill>
                <a:latin typeface="Times New Roman" pitchFamily="18" charset="0"/>
              </a:defRPr>
            </a:lvl6pPr>
            <a:lvl7pPr marL="2971800" indent="-228600" algn="ctr" eaLnBrk="0" fontAlgn="base" hangingPunct="0">
              <a:spcBef>
                <a:spcPct val="0"/>
              </a:spcBef>
              <a:spcAft>
                <a:spcPct val="0"/>
              </a:spcAft>
              <a:defRPr sz="1100" b="1">
                <a:solidFill>
                  <a:schemeClr val="tx2"/>
                </a:solidFill>
                <a:latin typeface="Times New Roman" pitchFamily="18" charset="0"/>
              </a:defRPr>
            </a:lvl7pPr>
            <a:lvl8pPr marL="3429000" indent="-228600" algn="ctr" eaLnBrk="0" fontAlgn="base" hangingPunct="0">
              <a:spcBef>
                <a:spcPct val="0"/>
              </a:spcBef>
              <a:spcAft>
                <a:spcPct val="0"/>
              </a:spcAft>
              <a:defRPr sz="1100" b="1">
                <a:solidFill>
                  <a:schemeClr val="tx2"/>
                </a:solidFill>
                <a:latin typeface="Times New Roman" pitchFamily="18" charset="0"/>
              </a:defRPr>
            </a:lvl8pPr>
            <a:lvl9pPr marL="3886200" indent="-228600" algn="ctr" eaLnBrk="0" fontAlgn="base" hangingPunct="0">
              <a:spcBef>
                <a:spcPct val="0"/>
              </a:spcBef>
              <a:spcAft>
                <a:spcPct val="0"/>
              </a:spcAft>
              <a:defRPr sz="1100" b="1">
                <a:solidFill>
                  <a:schemeClr val="tx2"/>
                </a:solidFill>
                <a:latin typeface="Times New Roman" pitchFamily="18" charset="0"/>
              </a:defRPr>
            </a:lvl9pPr>
          </a:lstStyle>
          <a:p>
            <a:pPr eaLnBrk="1" fontAlgn="base" hangingPunct="1">
              <a:spcBef>
                <a:spcPct val="0"/>
              </a:spcBef>
              <a:spcAft>
                <a:spcPct val="0"/>
              </a:spcAft>
              <a:defRPr/>
            </a:pPr>
            <a:r>
              <a:rPr lang="en-US" altLang="en-US" sz="1200" dirty="0">
                <a:solidFill>
                  <a:srgbClr val="01478D"/>
                </a:solidFill>
                <a:latin typeface="Open Sans" panose="020B0606030504020204" pitchFamily="34" charset="0"/>
                <a:ea typeface="Open Sans" panose="020B0606030504020204" pitchFamily="34" charset="0"/>
                <a:cs typeface="Open Sans" panose="020B0606030504020204" pitchFamily="34" charset="0"/>
              </a:rPr>
              <a:t>1</a:t>
            </a:r>
          </a:p>
        </p:txBody>
      </p:sp>
      <p:cxnSp>
        <p:nvCxnSpPr>
          <p:cNvPr id="58" name="Straight Arrow Connector 57"/>
          <p:cNvCxnSpPr/>
          <p:nvPr/>
        </p:nvCxnSpPr>
        <p:spPr>
          <a:xfrm flipH="1">
            <a:off x="4828310" y="2140527"/>
            <a:ext cx="10391" cy="322118"/>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a:off x="5472545" y="1828800"/>
            <a:ext cx="405246" cy="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3467101" y="1880755"/>
            <a:ext cx="675409" cy="228600"/>
          </a:xfrm>
          <a:prstGeom prst="straightConnector1">
            <a:avLst/>
          </a:prstGeom>
          <a:ln w="127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58624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Search Advertising</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09461" y="1500189"/>
            <a:ext cx="7373079" cy="4676775"/>
          </a:xfrm>
        </p:spPr>
      </p:pic>
      <p:grpSp>
        <p:nvGrpSpPr>
          <p:cNvPr id="5" name="Group 4"/>
          <p:cNvGrpSpPr/>
          <p:nvPr/>
        </p:nvGrpSpPr>
        <p:grpSpPr>
          <a:xfrm rot="10800000">
            <a:off x="2409460" y="3506064"/>
            <a:ext cx="451728" cy="627966"/>
            <a:chOff x="7130847" y="3510114"/>
            <a:chExt cx="451728" cy="627966"/>
          </a:xfrm>
        </p:grpSpPr>
        <p:cxnSp>
          <p:nvCxnSpPr>
            <p:cNvPr id="6" name="Straight Arrow Connector 5"/>
            <p:cNvCxnSpPr/>
            <p:nvPr/>
          </p:nvCxnSpPr>
          <p:spPr bwMode="auto">
            <a:xfrm rot="10800000">
              <a:off x="7130847" y="3510114"/>
              <a:ext cx="451728" cy="602338"/>
            </a:xfrm>
            <a:prstGeom prst="straightConnector1">
              <a:avLst/>
            </a:prstGeom>
            <a:solidFill>
              <a:schemeClr val="bg1"/>
            </a:solidFill>
            <a:ln w="25400" cap="flat" cmpd="sng" algn="ctr">
              <a:solidFill>
                <a:srgbClr val="FF0000"/>
              </a:solidFill>
              <a:prstDash val="solid"/>
              <a:round/>
              <a:headEnd type="none" w="sm" len="sm"/>
              <a:tailEnd type="arrow"/>
            </a:ln>
            <a:effectLst/>
          </p:spPr>
        </p:cxnSp>
        <p:cxnSp>
          <p:nvCxnSpPr>
            <p:cNvPr id="7" name="Straight Arrow Connector 6"/>
            <p:cNvCxnSpPr/>
            <p:nvPr/>
          </p:nvCxnSpPr>
          <p:spPr bwMode="auto">
            <a:xfrm rot="10800000" flipV="1">
              <a:off x="7130847" y="4112452"/>
              <a:ext cx="451728" cy="25628"/>
            </a:xfrm>
            <a:prstGeom prst="straightConnector1">
              <a:avLst/>
            </a:prstGeom>
            <a:solidFill>
              <a:schemeClr val="bg1"/>
            </a:solidFill>
            <a:ln w="25400" cap="flat" cmpd="sng" algn="ctr">
              <a:solidFill>
                <a:srgbClr val="FF0000"/>
              </a:solidFill>
              <a:prstDash val="solid"/>
              <a:round/>
              <a:headEnd type="none" w="sm" len="sm"/>
              <a:tailEnd type="arrow"/>
            </a:ln>
            <a:effectLst/>
          </p:spPr>
        </p:cxnSp>
      </p:grpSp>
      <p:sp>
        <p:nvSpPr>
          <p:cNvPr id="8" name="TextBox 7"/>
          <p:cNvSpPr txBox="1"/>
          <p:nvPr/>
        </p:nvSpPr>
        <p:spPr>
          <a:xfrm>
            <a:off x="2047484" y="2977299"/>
            <a:ext cx="561244" cy="523220"/>
          </a:xfrm>
          <a:prstGeom prst="rect">
            <a:avLst/>
          </a:prstGeom>
          <a:noFill/>
        </p:spPr>
        <p:txBody>
          <a:bodyPr wrap="none" rtlCol="0">
            <a:spAutoFit/>
          </a:bodyPr>
          <a:lstStyle/>
          <a:p>
            <a:pPr algn="r"/>
            <a:r>
              <a:rPr lang="en-US" sz="1400" b="1" dirty="0">
                <a:latin typeface="Open Sans" panose="020B0606030504020204" pitchFamily="34" charset="0"/>
                <a:ea typeface="Open Sans" panose="020B0606030504020204" pitchFamily="34" charset="0"/>
                <a:cs typeface="Open Sans" panose="020B0606030504020204" pitchFamily="34" charset="0"/>
              </a:rPr>
              <a:t>Text</a:t>
            </a:r>
          </a:p>
          <a:p>
            <a:pPr algn="r"/>
            <a:r>
              <a:rPr lang="en-US" sz="1400" b="1" dirty="0">
                <a:latin typeface="Open Sans" panose="020B0606030504020204" pitchFamily="34" charset="0"/>
                <a:ea typeface="Open Sans" panose="020B0606030504020204" pitchFamily="34" charset="0"/>
                <a:cs typeface="Open Sans" panose="020B0606030504020204" pitchFamily="34" charset="0"/>
              </a:rPr>
              <a:t>Ads</a:t>
            </a:r>
          </a:p>
        </p:txBody>
      </p:sp>
      <p:sp>
        <p:nvSpPr>
          <p:cNvPr id="9" name="TextBox 8"/>
          <p:cNvSpPr txBox="1"/>
          <p:nvPr/>
        </p:nvSpPr>
        <p:spPr>
          <a:xfrm>
            <a:off x="1786750" y="4758394"/>
            <a:ext cx="883447" cy="523220"/>
          </a:xfrm>
          <a:prstGeom prst="rect">
            <a:avLst/>
          </a:prstGeom>
          <a:noFill/>
        </p:spPr>
        <p:txBody>
          <a:bodyPr wrap="none" rtlCol="0">
            <a:spAutoFit/>
          </a:bodyPr>
          <a:lstStyle/>
          <a:p>
            <a:pPr algn="r"/>
            <a:r>
              <a:rPr lang="en-US" sz="1400" b="1" dirty="0">
                <a:latin typeface="Open Sans" panose="020B0606030504020204" pitchFamily="34" charset="0"/>
                <a:ea typeface="Open Sans" panose="020B0606030504020204" pitchFamily="34" charset="0"/>
                <a:cs typeface="Open Sans" panose="020B0606030504020204" pitchFamily="34" charset="0"/>
              </a:rPr>
              <a:t>Organic</a:t>
            </a:r>
          </a:p>
          <a:p>
            <a:pPr algn="r"/>
            <a:r>
              <a:rPr lang="en-US" sz="1400" b="1" dirty="0">
                <a:latin typeface="Open Sans" panose="020B0606030504020204" pitchFamily="34" charset="0"/>
                <a:ea typeface="Open Sans" panose="020B0606030504020204" pitchFamily="34" charset="0"/>
                <a:cs typeface="Open Sans" panose="020B0606030504020204" pitchFamily="34" charset="0"/>
              </a:rPr>
              <a:t>Listings</a:t>
            </a:r>
          </a:p>
        </p:txBody>
      </p:sp>
      <p:grpSp>
        <p:nvGrpSpPr>
          <p:cNvPr id="10" name="Group 9"/>
          <p:cNvGrpSpPr/>
          <p:nvPr/>
        </p:nvGrpSpPr>
        <p:grpSpPr>
          <a:xfrm rot="10800000">
            <a:off x="2409460" y="5316299"/>
            <a:ext cx="451728" cy="627966"/>
            <a:chOff x="7130847" y="3510114"/>
            <a:chExt cx="451728" cy="627966"/>
          </a:xfrm>
        </p:grpSpPr>
        <p:cxnSp>
          <p:nvCxnSpPr>
            <p:cNvPr id="11" name="Straight Arrow Connector 10"/>
            <p:cNvCxnSpPr/>
            <p:nvPr/>
          </p:nvCxnSpPr>
          <p:spPr bwMode="auto">
            <a:xfrm rot="10800000">
              <a:off x="7130847" y="3510114"/>
              <a:ext cx="451728" cy="602338"/>
            </a:xfrm>
            <a:prstGeom prst="straightConnector1">
              <a:avLst/>
            </a:prstGeom>
            <a:solidFill>
              <a:schemeClr val="bg1"/>
            </a:solidFill>
            <a:ln w="25400" cap="flat" cmpd="sng" algn="ctr">
              <a:solidFill>
                <a:srgbClr val="FF0000"/>
              </a:solidFill>
              <a:prstDash val="solid"/>
              <a:round/>
              <a:headEnd type="none" w="sm" len="sm"/>
              <a:tailEnd type="arrow"/>
            </a:ln>
            <a:effectLst/>
          </p:spPr>
        </p:cxnSp>
        <p:cxnSp>
          <p:nvCxnSpPr>
            <p:cNvPr id="12" name="Straight Arrow Connector 11"/>
            <p:cNvCxnSpPr/>
            <p:nvPr/>
          </p:nvCxnSpPr>
          <p:spPr bwMode="auto">
            <a:xfrm rot="10800000" flipV="1">
              <a:off x="7130847" y="4112452"/>
              <a:ext cx="451728" cy="25628"/>
            </a:xfrm>
            <a:prstGeom prst="straightConnector1">
              <a:avLst/>
            </a:prstGeom>
            <a:solidFill>
              <a:schemeClr val="bg1"/>
            </a:solidFill>
            <a:ln w="25400" cap="flat" cmpd="sng" algn="ctr">
              <a:solidFill>
                <a:srgbClr val="FF0000"/>
              </a:solidFill>
              <a:prstDash val="solid"/>
              <a:round/>
              <a:headEnd type="none" w="sm" len="sm"/>
              <a:tailEnd type="arrow"/>
            </a:ln>
            <a:effectLst/>
          </p:spPr>
        </p:cxnSp>
      </p:grpSp>
      <p:sp>
        <p:nvSpPr>
          <p:cNvPr id="13" name="Rectangle 12"/>
          <p:cNvSpPr/>
          <p:nvPr/>
        </p:nvSpPr>
        <p:spPr bwMode="auto">
          <a:xfrm>
            <a:off x="5862387" y="2847878"/>
            <a:ext cx="2509222" cy="2067022"/>
          </a:xfrm>
          <a:prstGeom prst="rect">
            <a:avLst/>
          </a:prstGeom>
          <a:solidFill>
            <a:schemeClr val="bg1">
              <a:alpha val="0"/>
            </a:schemeClr>
          </a:solid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200">
              <a:solidFill>
                <a:srgbClr val="1203C2"/>
              </a:solidFill>
            </a:endParaRPr>
          </a:p>
        </p:txBody>
      </p:sp>
      <p:grpSp>
        <p:nvGrpSpPr>
          <p:cNvPr id="14" name="Group 13"/>
          <p:cNvGrpSpPr/>
          <p:nvPr/>
        </p:nvGrpSpPr>
        <p:grpSpPr>
          <a:xfrm rot="10800000" flipH="1">
            <a:off x="8570653" y="3499302"/>
            <a:ext cx="451728" cy="627966"/>
            <a:chOff x="7130847" y="3510114"/>
            <a:chExt cx="451728" cy="627966"/>
          </a:xfrm>
        </p:grpSpPr>
        <p:cxnSp>
          <p:nvCxnSpPr>
            <p:cNvPr id="15" name="Straight Arrow Connector 14"/>
            <p:cNvCxnSpPr/>
            <p:nvPr/>
          </p:nvCxnSpPr>
          <p:spPr bwMode="auto">
            <a:xfrm rot="10800000">
              <a:off x="7130847" y="3510114"/>
              <a:ext cx="451728" cy="602338"/>
            </a:xfrm>
            <a:prstGeom prst="straightConnector1">
              <a:avLst/>
            </a:prstGeom>
            <a:solidFill>
              <a:schemeClr val="bg1"/>
            </a:solidFill>
            <a:ln w="25400" cap="flat" cmpd="sng" algn="ctr">
              <a:solidFill>
                <a:srgbClr val="FF0000"/>
              </a:solidFill>
              <a:prstDash val="solid"/>
              <a:round/>
              <a:headEnd type="none" w="sm" len="sm"/>
              <a:tailEnd type="arrow"/>
            </a:ln>
            <a:effectLst/>
          </p:spPr>
        </p:cxnSp>
        <p:cxnSp>
          <p:nvCxnSpPr>
            <p:cNvPr id="16" name="Straight Arrow Connector 15"/>
            <p:cNvCxnSpPr/>
            <p:nvPr/>
          </p:nvCxnSpPr>
          <p:spPr bwMode="auto">
            <a:xfrm rot="10800000" flipV="1">
              <a:off x="7130847" y="4112452"/>
              <a:ext cx="451728" cy="25628"/>
            </a:xfrm>
            <a:prstGeom prst="straightConnector1">
              <a:avLst/>
            </a:prstGeom>
            <a:solidFill>
              <a:schemeClr val="bg1"/>
            </a:solidFill>
            <a:ln w="25400" cap="flat" cmpd="sng" algn="ctr">
              <a:solidFill>
                <a:srgbClr val="FF0000"/>
              </a:solidFill>
              <a:prstDash val="solid"/>
              <a:round/>
              <a:headEnd type="none" w="sm" len="sm"/>
              <a:tailEnd type="arrow"/>
            </a:ln>
            <a:effectLst/>
          </p:spPr>
        </p:cxnSp>
      </p:grpSp>
      <p:sp>
        <p:nvSpPr>
          <p:cNvPr id="17" name="TextBox 16"/>
          <p:cNvSpPr txBox="1"/>
          <p:nvPr/>
        </p:nvSpPr>
        <p:spPr>
          <a:xfrm>
            <a:off x="9074978" y="3194292"/>
            <a:ext cx="1538306" cy="830997"/>
          </a:xfrm>
          <a:prstGeom prst="rect">
            <a:avLst/>
          </a:prstGeom>
          <a:noFill/>
        </p:spPr>
        <p:txBody>
          <a:bodyPr wrap="none" rtlCol="0">
            <a:spAutoFit/>
          </a:bodyPr>
          <a:lstStyle/>
          <a:p>
            <a:r>
              <a:rPr lang="en-US" sz="1600" b="1" dirty="0">
                <a:latin typeface="Open Sans" panose="020B0606030504020204" pitchFamily="34" charset="0"/>
                <a:ea typeface="Open Sans" panose="020B0606030504020204" pitchFamily="34" charset="0"/>
                <a:cs typeface="Open Sans" panose="020B0606030504020204" pitchFamily="34" charset="0"/>
              </a:rPr>
              <a:t>Paid Product </a:t>
            </a:r>
          </a:p>
          <a:p>
            <a:r>
              <a:rPr lang="en-US" sz="1600" b="1" dirty="0">
                <a:latin typeface="Open Sans" panose="020B0606030504020204" pitchFamily="34" charset="0"/>
                <a:ea typeface="Open Sans" panose="020B0606030504020204" pitchFamily="34" charset="0"/>
                <a:cs typeface="Open Sans" panose="020B0606030504020204" pitchFamily="34" charset="0"/>
              </a:rPr>
              <a:t>Listing</a:t>
            </a:r>
          </a:p>
          <a:p>
            <a:r>
              <a:rPr lang="en-US" sz="1600" b="1" dirty="0">
                <a:latin typeface="Open Sans" panose="020B0606030504020204" pitchFamily="34" charset="0"/>
                <a:ea typeface="Open Sans" panose="020B0606030504020204" pitchFamily="34" charset="0"/>
                <a:cs typeface="Open Sans" panose="020B0606030504020204" pitchFamily="34" charset="0"/>
              </a:rPr>
              <a:t>Ads</a:t>
            </a:r>
          </a:p>
        </p:txBody>
      </p:sp>
      <p:sp>
        <p:nvSpPr>
          <p:cNvPr id="18" name="TextBox 17"/>
          <p:cNvSpPr txBox="1"/>
          <p:nvPr/>
        </p:nvSpPr>
        <p:spPr>
          <a:xfrm>
            <a:off x="8357519" y="5154585"/>
            <a:ext cx="1112036" cy="584775"/>
          </a:xfrm>
          <a:prstGeom prst="rect">
            <a:avLst/>
          </a:prstGeom>
          <a:noFill/>
        </p:spPr>
        <p:txBody>
          <a:bodyPr wrap="none" rtlCol="0">
            <a:spAutoFit/>
          </a:bodyPr>
          <a:lstStyle/>
          <a:p>
            <a:r>
              <a:rPr lang="en-US" sz="1600" b="1" dirty="0">
                <a:latin typeface="Open Sans" panose="020B0606030504020204" pitchFamily="34" charset="0"/>
                <a:ea typeface="Open Sans" panose="020B0606030504020204" pitchFamily="34" charset="0"/>
                <a:cs typeface="Open Sans" panose="020B0606030504020204" pitchFamily="34" charset="0"/>
              </a:rPr>
              <a:t>Paid Text</a:t>
            </a:r>
          </a:p>
          <a:p>
            <a:r>
              <a:rPr lang="en-US" sz="1600" b="1" dirty="0">
                <a:latin typeface="Open Sans" panose="020B0606030504020204" pitchFamily="34" charset="0"/>
                <a:ea typeface="Open Sans" panose="020B0606030504020204" pitchFamily="34" charset="0"/>
                <a:cs typeface="Open Sans" panose="020B0606030504020204" pitchFamily="34" charset="0"/>
              </a:rPr>
              <a:t>Ads</a:t>
            </a:r>
          </a:p>
        </p:txBody>
      </p:sp>
      <p:grpSp>
        <p:nvGrpSpPr>
          <p:cNvPr id="19" name="Group 18"/>
          <p:cNvGrpSpPr/>
          <p:nvPr/>
        </p:nvGrpSpPr>
        <p:grpSpPr>
          <a:xfrm rot="10800000" flipH="1">
            <a:off x="7851368" y="5350708"/>
            <a:ext cx="451728" cy="627966"/>
            <a:chOff x="7130847" y="3510114"/>
            <a:chExt cx="451728" cy="627966"/>
          </a:xfrm>
        </p:grpSpPr>
        <p:cxnSp>
          <p:nvCxnSpPr>
            <p:cNvPr id="20" name="Straight Arrow Connector 19"/>
            <p:cNvCxnSpPr/>
            <p:nvPr/>
          </p:nvCxnSpPr>
          <p:spPr bwMode="auto">
            <a:xfrm rot="10800000">
              <a:off x="7130847" y="3510114"/>
              <a:ext cx="451728" cy="602338"/>
            </a:xfrm>
            <a:prstGeom prst="straightConnector1">
              <a:avLst/>
            </a:prstGeom>
            <a:solidFill>
              <a:schemeClr val="bg1"/>
            </a:solidFill>
            <a:ln w="25400" cap="flat" cmpd="sng" algn="ctr">
              <a:solidFill>
                <a:srgbClr val="FF0000"/>
              </a:solidFill>
              <a:prstDash val="solid"/>
              <a:round/>
              <a:headEnd type="none" w="sm" len="sm"/>
              <a:tailEnd type="arrow"/>
            </a:ln>
            <a:effectLst/>
          </p:spPr>
        </p:cxnSp>
        <p:cxnSp>
          <p:nvCxnSpPr>
            <p:cNvPr id="21" name="Straight Arrow Connector 20"/>
            <p:cNvCxnSpPr/>
            <p:nvPr/>
          </p:nvCxnSpPr>
          <p:spPr bwMode="auto">
            <a:xfrm rot="10800000" flipV="1">
              <a:off x="7130847" y="4112452"/>
              <a:ext cx="451728" cy="25628"/>
            </a:xfrm>
            <a:prstGeom prst="straightConnector1">
              <a:avLst/>
            </a:prstGeom>
            <a:solidFill>
              <a:schemeClr val="bg1"/>
            </a:solidFill>
            <a:ln w="25400" cap="flat" cmpd="sng" algn="ctr">
              <a:solidFill>
                <a:srgbClr val="FF0000"/>
              </a:solidFill>
              <a:prstDash val="solid"/>
              <a:round/>
              <a:headEnd type="none" w="sm" len="sm"/>
              <a:tailEnd type="arrow"/>
            </a:ln>
            <a:effectLst/>
          </p:spPr>
        </p:cxnSp>
      </p:grpSp>
      <p:sp>
        <p:nvSpPr>
          <p:cNvPr id="22" name="Rectangle 21"/>
          <p:cNvSpPr/>
          <p:nvPr/>
        </p:nvSpPr>
        <p:spPr bwMode="auto">
          <a:xfrm>
            <a:off x="2942542" y="2847880"/>
            <a:ext cx="2743200" cy="1441721"/>
          </a:xfrm>
          <a:prstGeom prst="rect">
            <a:avLst/>
          </a:prstGeom>
          <a:solidFill>
            <a:schemeClr val="bg1">
              <a:alpha val="0"/>
            </a:schemeClr>
          </a:solid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200">
              <a:solidFill>
                <a:srgbClr val="1203C2"/>
              </a:solidFill>
            </a:endParaRPr>
          </a:p>
        </p:txBody>
      </p:sp>
      <p:sp>
        <p:nvSpPr>
          <p:cNvPr id="23" name="Rectangle 22"/>
          <p:cNvSpPr/>
          <p:nvPr/>
        </p:nvSpPr>
        <p:spPr bwMode="auto">
          <a:xfrm>
            <a:off x="2942542" y="4357448"/>
            <a:ext cx="2743201" cy="1929052"/>
          </a:xfrm>
          <a:prstGeom prst="rect">
            <a:avLst/>
          </a:prstGeom>
          <a:solidFill>
            <a:schemeClr val="bg1">
              <a:alpha val="0"/>
            </a:schemeClr>
          </a:solid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200">
              <a:solidFill>
                <a:srgbClr val="1203C2"/>
              </a:solidFill>
            </a:endParaRPr>
          </a:p>
        </p:txBody>
      </p:sp>
      <p:sp>
        <p:nvSpPr>
          <p:cNvPr id="24" name="Rectangle 23"/>
          <p:cNvSpPr/>
          <p:nvPr/>
        </p:nvSpPr>
        <p:spPr bwMode="auto">
          <a:xfrm>
            <a:off x="5862388" y="4957464"/>
            <a:ext cx="1852869" cy="1305126"/>
          </a:xfrm>
          <a:prstGeom prst="rect">
            <a:avLst/>
          </a:prstGeom>
          <a:solidFill>
            <a:schemeClr val="bg1">
              <a:alpha val="0"/>
            </a:schemeClr>
          </a:solidFill>
          <a:ln w="28575"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algn="ctr" eaLnBrk="0" fontAlgn="base" hangingPunct="0">
              <a:spcBef>
                <a:spcPct val="0"/>
              </a:spcBef>
              <a:spcAft>
                <a:spcPct val="0"/>
              </a:spcAft>
            </a:pPr>
            <a:endParaRPr lang="en-US" sz="1200">
              <a:solidFill>
                <a:srgbClr val="1203C2"/>
              </a:solidFill>
            </a:endParaRPr>
          </a:p>
        </p:txBody>
      </p:sp>
    </p:spTree>
    <p:extLst>
      <p:ext uri="{BB962C8B-B14F-4D97-AF65-F5344CB8AC3E}">
        <p14:creationId xmlns:p14="http://schemas.microsoft.com/office/powerpoint/2010/main" val="3407771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Structure of </a:t>
            </a:r>
            <a:r>
              <a:rPr lang="en-US" dirty="0" err="1"/>
              <a:t>AdWords</a:t>
            </a:r>
            <a:r>
              <a:rPr lang="en-US" dirty="0"/>
              <a:t> Advertising</a:t>
            </a:r>
          </a:p>
        </p:txBody>
      </p:sp>
      <p:sp>
        <p:nvSpPr>
          <p:cNvPr id="3" name="Content Placeholder 2"/>
          <p:cNvSpPr>
            <a:spLocks noGrp="1"/>
          </p:cNvSpPr>
          <p:nvPr>
            <p:ph idx="1"/>
          </p:nvPr>
        </p:nvSpPr>
        <p:spPr>
          <a:xfrm>
            <a:off x="591671" y="1481687"/>
            <a:ext cx="10515599" cy="4677347"/>
          </a:xfrm>
        </p:spPr>
        <p:txBody>
          <a:bodyPr anchor="t">
            <a:normAutofit/>
          </a:bodyPr>
          <a:lstStyle/>
          <a:p>
            <a:pPr>
              <a:lnSpc>
                <a:spcPct val="100000"/>
              </a:lnSpc>
              <a:spcBef>
                <a:spcPts val="600"/>
              </a:spcBef>
              <a:spcAft>
                <a:spcPts val="600"/>
              </a:spcAft>
            </a:pPr>
            <a:r>
              <a:rPr lang="en-US" altLang="en-US" sz="2800" dirty="0"/>
              <a:t>Ad campaign (theme)</a:t>
            </a:r>
          </a:p>
          <a:p>
            <a:pPr>
              <a:lnSpc>
                <a:spcPct val="100000"/>
              </a:lnSpc>
              <a:spcBef>
                <a:spcPts val="600"/>
              </a:spcBef>
              <a:spcAft>
                <a:spcPts val="600"/>
              </a:spcAft>
            </a:pPr>
            <a:r>
              <a:rPr lang="en-US" altLang="en-US" sz="2800" dirty="0"/>
              <a:t>Ad group (an Ad associated with any keyword in an Ad group will take customers to the same landing page) </a:t>
            </a:r>
          </a:p>
          <a:p>
            <a:pPr>
              <a:lnSpc>
                <a:spcPct val="100000"/>
              </a:lnSpc>
              <a:spcBef>
                <a:spcPts val="600"/>
              </a:spcBef>
              <a:spcAft>
                <a:spcPts val="600"/>
              </a:spcAft>
            </a:pPr>
            <a:r>
              <a:rPr lang="en-US" altLang="en-US" sz="2800" dirty="0"/>
              <a:t>Keywords</a:t>
            </a:r>
          </a:p>
          <a:p>
            <a:pPr lvl="1">
              <a:lnSpc>
                <a:spcPct val="100000"/>
              </a:lnSpc>
              <a:spcBef>
                <a:spcPts val="600"/>
              </a:spcBef>
              <a:spcAft>
                <a:spcPts val="600"/>
              </a:spcAft>
              <a:buFont typeface="Open Sans" panose="020B0606030504020204" pitchFamily="34" charset="0"/>
              <a:buChar char="−"/>
            </a:pPr>
            <a:r>
              <a:rPr lang="en-US" altLang="en-US" sz="2000" dirty="0"/>
              <a:t>Ad should be relevant to the query and product/service</a:t>
            </a:r>
          </a:p>
          <a:p>
            <a:pPr lvl="1">
              <a:lnSpc>
                <a:spcPct val="100000"/>
              </a:lnSpc>
              <a:spcBef>
                <a:spcPts val="600"/>
              </a:spcBef>
              <a:spcAft>
                <a:spcPts val="600"/>
              </a:spcAft>
              <a:buFont typeface="Open Sans" panose="020B0606030504020204" pitchFamily="34" charset="0"/>
              <a:buChar char="−"/>
            </a:pPr>
            <a:r>
              <a:rPr lang="en-US" altLang="en-US" sz="2000" dirty="0"/>
              <a:t>Ad copy is important to entice user to click on the ad </a:t>
            </a:r>
          </a:p>
          <a:p>
            <a:pPr>
              <a:lnSpc>
                <a:spcPct val="100000"/>
              </a:lnSpc>
              <a:spcBef>
                <a:spcPts val="600"/>
              </a:spcBef>
              <a:spcAft>
                <a:spcPts val="600"/>
              </a:spcAft>
            </a:pPr>
            <a:r>
              <a:rPr lang="en-US" altLang="en-US" sz="2800" dirty="0"/>
              <a:t>Match type (Broad, Exact, and Phrase)</a:t>
            </a:r>
            <a:endParaRPr lang="en-US" sz="2800" dirty="0"/>
          </a:p>
        </p:txBody>
      </p:sp>
    </p:spTree>
    <p:extLst>
      <p:ext uri="{BB962C8B-B14F-4D97-AF65-F5344CB8AC3E}">
        <p14:creationId xmlns:p14="http://schemas.microsoft.com/office/powerpoint/2010/main" val="23518025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Structure of </a:t>
            </a:r>
            <a:r>
              <a:rPr lang="en-US" dirty="0" err="1"/>
              <a:t>AdWords</a:t>
            </a:r>
            <a:r>
              <a:rPr lang="en-US" dirty="0"/>
              <a:t> Advertising</a:t>
            </a:r>
          </a:p>
        </p:txBody>
      </p:sp>
      <p:grpSp>
        <p:nvGrpSpPr>
          <p:cNvPr id="15" name="Group 14"/>
          <p:cNvGrpSpPr/>
          <p:nvPr/>
        </p:nvGrpSpPr>
        <p:grpSpPr>
          <a:xfrm>
            <a:off x="4843896" y="1788841"/>
            <a:ext cx="2504209" cy="1080653"/>
            <a:chOff x="3319895" y="1705710"/>
            <a:chExt cx="2504209" cy="1080653"/>
          </a:xfrm>
        </p:grpSpPr>
        <p:sp>
          <p:nvSpPr>
            <p:cNvPr id="9" name="Freeform 8"/>
            <p:cNvSpPr/>
            <p:nvPr/>
          </p:nvSpPr>
          <p:spPr>
            <a:xfrm>
              <a:off x="3319895" y="1705710"/>
              <a:ext cx="2504209" cy="498764"/>
            </a:xfrm>
            <a:custGeom>
              <a:avLst/>
              <a:gdLst>
                <a:gd name="connsiteX0" fmla="*/ 143744 w 2504209"/>
                <a:gd name="connsiteY0" fmla="*/ 0 h 498764"/>
                <a:gd name="connsiteX1" fmla="*/ 2360465 w 2504209"/>
                <a:gd name="connsiteY1" fmla="*/ 0 h 498764"/>
                <a:gd name="connsiteX2" fmla="*/ 2504209 w 2504209"/>
                <a:gd name="connsiteY2" fmla="*/ 143744 h 498764"/>
                <a:gd name="connsiteX3" fmla="*/ 2504209 w 2504209"/>
                <a:gd name="connsiteY3" fmla="*/ 498764 h 498764"/>
                <a:gd name="connsiteX4" fmla="*/ 0 w 2504209"/>
                <a:gd name="connsiteY4" fmla="*/ 498764 h 498764"/>
                <a:gd name="connsiteX5" fmla="*/ 0 w 2504209"/>
                <a:gd name="connsiteY5" fmla="*/ 143744 h 498764"/>
                <a:gd name="connsiteX6" fmla="*/ 143744 w 2504209"/>
                <a:gd name="connsiteY6" fmla="*/ 0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4209" h="498764">
                  <a:moveTo>
                    <a:pt x="143744" y="0"/>
                  </a:moveTo>
                  <a:lnTo>
                    <a:pt x="2360465" y="0"/>
                  </a:lnTo>
                  <a:cubicBezTo>
                    <a:pt x="2439853" y="0"/>
                    <a:pt x="2504209" y="64356"/>
                    <a:pt x="2504209" y="143744"/>
                  </a:cubicBezTo>
                  <a:lnTo>
                    <a:pt x="2504209" y="498764"/>
                  </a:lnTo>
                  <a:lnTo>
                    <a:pt x="0" y="498764"/>
                  </a:lnTo>
                  <a:lnTo>
                    <a:pt x="0" y="143744"/>
                  </a:lnTo>
                  <a:cubicBezTo>
                    <a:pt x="0" y="64356"/>
                    <a:pt x="64356" y="0"/>
                    <a:pt x="143744" y="0"/>
                  </a:cubicBezTo>
                  <a:close/>
                </a:path>
              </a:pathLst>
            </a:custGeom>
            <a:solidFill>
              <a:srgbClr val="014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Account</a:t>
              </a:r>
            </a:p>
          </p:txBody>
        </p:sp>
        <p:sp>
          <p:nvSpPr>
            <p:cNvPr id="14" name="Freeform 13"/>
            <p:cNvSpPr/>
            <p:nvPr/>
          </p:nvSpPr>
          <p:spPr>
            <a:xfrm>
              <a:off x="3319895" y="2204473"/>
              <a:ext cx="2504209" cy="581890"/>
            </a:xfrm>
            <a:custGeom>
              <a:avLst/>
              <a:gdLst>
                <a:gd name="connsiteX0" fmla="*/ 0 w 2504209"/>
                <a:gd name="connsiteY0" fmla="*/ 0 h 581890"/>
                <a:gd name="connsiteX1" fmla="*/ 2504209 w 2504209"/>
                <a:gd name="connsiteY1" fmla="*/ 0 h 581890"/>
                <a:gd name="connsiteX2" fmla="*/ 2504209 w 2504209"/>
                <a:gd name="connsiteY2" fmla="*/ 219937 h 581890"/>
                <a:gd name="connsiteX3" fmla="*/ 2360465 w 2504209"/>
                <a:gd name="connsiteY3" fmla="*/ 363681 h 581890"/>
                <a:gd name="connsiteX4" fmla="*/ 1397577 w 2504209"/>
                <a:gd name="connsiteY4" fmla="*/ 363681 h 581890"/>
                <a:gd name="connsiteX5" fmla="*/ 1252104 w 2504209"/>
                <a:gd name="connsiteY5" fmla="*/ 581890 h 581890"/>
                <a:gd name="connsiteX6" fmla="*/ 1106631 w 2504209"/>
                <a:gd name="connsiteY6" fmla="*/ 363681 h 581890"/>
                <a:gd name="connsiteX7" fmla="*/ 143744 w 2504209"/>
                <a:gd name="connsiteY7" fmla="*/ 363681 h 581890"/>
                <a:gd name="connsiteX8" fmla="*/ 0 w 2504209"/>
                <a:gd name="connsiteY8" fmla="*/ 219937 h 58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4209" h="581890">
                  <a:moveTo>
                    <a:pt x="0" y="0"/>
                  </a:moveTo>
                  <a:lnTo>
                    <a:pt x="2504209" y="0"/>
                  </a:lnTo>
                  <a:lnTo>
                    <a:pt x="2504209" y="219937"/>
                  </a:lnTo>
                  <a:cubicBezTo>
                    <a:pt x="2504209" y="299325"/>
                    <a:pt x="2439853" y="363681"/>
                    <a:pt x="2360465" y="363681"/>
                  </a:cubicBezTo>
                  <a:lnTo>
                    <a:pt x="1397577" y="363681"/>
                  </a:lnTo>
                  <a:lnTo>
                    <a:pt x="1252104" y="581890"/>
                  </a:lnTo>
                  <a:lnTo>
                    <a:pt x="1106631" y="363681"/>
                  </a:lnTo>
                  <a:lnTo>
                    <a:pt x="143744" y="363681"/>
                  </a:lnTo>
                  <a:cubicBezTo>
                    <a:pt x="64356" y="363681"/>
                    <a:pt x="0" y="299325"/>
                    <a:pt x="0" y="219937"/>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5720" rtlCol="0" anchor="t" anchorCtr="0">
              <a:normAutofit/>
            </a:bodyPr>
            <a:lstStyle/>
            <a:p>
              <a:pPr algn="ctr"/>
              <a:r>
                <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www.electrostore.com</a:t>
              </a:r>
            </a:p>
          </p:txBody>
        </p:sp>
      </p:grpSp>
      <p:grpSp>
        <p:nvGrpSpPr>
          <p:cNvPr id="16" name="Group 15"/>
          <p:cNvGrpSpPr/>
          <p:nvPr/>
        </p:nvGrpSpPr>
        <p:grpSpPr>
          <a:xfrm>
            <a:off x="2713761" y="3087705"/>
            <a:ext cx="2504209" cy="1080653"/>
            <a:chOff x="3319895" y="1705710"/>
            <a:chExt cx="2504209" cy="1080653"/>
          </a:xfrm>
        </p:grpSpPr>
        <p:sp>
          <p:nvSpPr>
            <p:cNvPr id="17" name="Freeform 16"/>
            <p:cNvSpPr/>
            <p:nvPr/>
          </p:nvSpPr>
          <p:spPr>
            <a:xfrm>
              <a:off x="3319895" y="1705710"/>
              <a:ext cx="2504209" cy="498764"/>
            </a:xfrm>
            <a:custGeom>
              <a:avLst/>
              <a:gdLst>
                <a:gd name="connsiteX0" fmla="*/ 143744 w 2504209"/>
                <a:gd name="connsiteY0" fmla="*/ 0 h 498764"/>
                <a:gd name="connsiteX1" fmla="*/ 2360465 w 2504209"/>
                <a:gd name="connsiteY1" fmla="*/ 0 h 498764"/>
                <a:gd name="connsiteX2" fmla="*/ 2504209 w 2504209"/>
                <a:gd name="connsiteY2" fmla="*/ 143744 h 498764"/>
                <a:gd name="connsiteX3" fmla="*/ 2504209 w 2504209"/>
                <a:gd name="connsiteY3" fmla="*/ 498764 h 498764"/>
                <a:gd name="connsiteX4" fmla="*/ 0 w 2504209"/>
                <a:gd name="connsiteY4" fmla="*/ 498764 h 498764"/>
                <a:gd name="connsiteX5" fmla="*/ 0 w 2504209"/>
                <a:gd name="connsiteY5" fmla="*/ 143744 h 498764"/>
                <a:gd name="connsiteX6" fmla="*/ 143744 w 2504209"/>
                <a:gd name="connsiteY6" fmla="*/ 0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4209" h="498764">
                  <a:moveTo>
                    <a:pt x="143744" y="0"/>
                  </a:moveTo>
                  <a:lnTo>
                    <a:pt x="2360465" y="0"/>
                  </a:lnTo>
                  <a:cubicBezTo>
                    <a:pt x="2439853" y="0"/>
                    <a:pt x="2504209" y="64356"/>
                    <a:pt x="2504209" y="143744"/>
                  </a:cubicBezTo>
                  <a:lnTo>
                    <a:pt x="2504209" y="498764"/>
                  </a:lnTo>
                  <a:lnTo>
                    <a:pt x="0" y="498764"/>
                  </a:lnTo>
                  <a:lnTo>
                    <a:pt x="0" y="143744"/>
                  </a:lnTo>
                  <a:cubicBezTo>
                    <a:pt x="0" y="64356"/>
                    <a:pt x="64356" y="0"/>
                    <a:pt x="143744" y="0"/>
                  </a:cubicBezTo>
                  <a:close/>
                </a:path>
              </a:pathLst>
            </a:custGeom>
            <a:solidFill>
              <a:srgbClr val="014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Campaign 1</a:t>
              </a:r>
            </a:p>
          </p:txBody>
        </p:sp>
        <p:sp>
          <p:nvSpPr>
            <p:cNvPr id="18" name="Freeform 17"/>
            <p:cNvSpPr/>
            <p:nvPr/>
          </p:nvSpPr>
          <p:spPr>
            <a:xfrm>
              <a:off x="3319895" y="2204473"/>
              <a:ext cx="2504209" cy="581890"/>
            </a:xfrm>
            <a:custGeom>
              <a:avLst/>
              <a:gdLst>
                <a:gd name="connsiteX0" fmla="*/ 0 w 2504209"/>
                <a:gd name="connsiteY0" fmla="*/ 0 h 581890"/>
                <a:gd name="connsiteX1" fmla="*/ 2504209 w 2504209"/>
                <a:gd name="connsiteY1" fmla="*/ 0 h 581890"/>
                <a:gd name="connsiteX2" fmla="*/ 2504209 w 2504209"/>
                <a:gd name="connsiteY2" fmla="*/ 219937 h 581890"/>
                <a:gd name="connsiteX3" fmla="*/ 2360465 w 2504209"/>
                <a:gd name="connsiteY3" fmla="*/ 363681 h 581890"/>
                <a:gd name="connsiteX4" fmla="*/ 1397577 w 2504209"/>
                <a:gd name="connsiteY4" fmla="*/ 363681 h 581890"/>
                <a:gd name="connsiteX5" fmla="*/ 1252104 w 2504209"/>
                <a:gd name="connsiteY5" fmla="*/ 581890 h 581890"/>
                <a:gd name="connsiteX6" fmla="*/ 1106631 w 2504209"/>
                <a:gd name="connsiteY6" fmla="*/ 363681 h 581890"/>
                <a:gd name="connsiteX7" fmla="*/ 143744 w 2504209"/>
                <a:gd name="connsiteY7" fmla="*/ 363681 h 581890"/>
                <a:gd name="connsiteX8" fmla="*/ 0 w 2504209"/>
                <a:gd name="connsiteY8" fmla="*/ 219937 h 58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4209" h="581890">
                  <a:moveTo>
                    <a:pt x="0" y="0"/>
                  </a:moveTo>
                  <a:lnTo>
                    <a:pt x="2504209" y="0"/>
                  </a:lnTo>
                  <a:lnTo>
                    <a:pt x="2504209" y="219937"/>
                  </a:lnTo>
                  <a:cubicBezTo>
                    <a:pt x="2504209" y="299325"/>
                    <a:pt x="2439853" y="363681"/>
                    <a:pt x="2360465" y="363681"/>
                  </a:cubicBezTo>
                  <a:lnTo>
                    <a:pt x="1397577" y="363681"/>
                  </a:lnTo>
                  <a:lnTo>
                    <a:pt x="1252104" y="581890"/>
                  </a:lnTo>
                  <a:lnTo>
                    <a:pt x="1106631" y="363681"/>
                  </a:lnTo>
                  <a:lnTo>
                    <a:pt x="143744" y="363681"/>
                  </a:lnTo>
                  <a:cubicBezTo>
                    <a:pt x="64356" y="363681"/>
                    <a:pt x="0" y="299325"/>
                    <a:pt x="0" y="219937"/>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5720" rtlCol="0" anchor="t" anchorCtr="0">
              <a:normAutofit/>
            </a:bodyPr>
            <a:lstStyle/>
            <a:p>
              <a:pPr algn="ctr"/>
              <a:r>
                <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Televisions</a:t>
              </a:r>
            </a:p>
          </p:txBody>
        </p:sp>
      </p:grpSp>
      <p:grpSp>
        <p:nvGrpSpPr>
          <p:cNvPr id="19" name="Group 18"/>
          <p:cNvGrpSpPr/>
          <p:nvPr/>
        </p:nvGrpSpPr>
        <p:grpSpPr>
          <a:xfrm>
            <a:off x="6984423" y="3087705"/>
            <a:ext cx="2504209" cy="1080653"/>
            <a:chOff x="3319895" y="1705710"/>
            <a:chExt cx="2504209" cy="1080653"/>
          </a:xfrm>
        </p:grpSpPr>
        <p:sp>
          <p:nvSpPr>
            <p:cNvPr id="20" name="Freeform 19"/>
            <p:cNvSpPr/>
            <p:nvPr/>
          </p:nvSpPr>
          <p:spPr>
            <a:xfrm>
              <a:off x="3319895" y="1705710"/>
              <a:ext cx="2504209" cy="498764"/>
            </a:xfrm>
            <a:custGeom>
              <a:avLst/>
              <a:gdLst>
                <a:gd name="connsiteX0" fmla="*/ 143744 w 2504209"/>
                <a:gd name="connsiteY0" fmla="*/ 0 h 498764"/>
                <a:gd name="connsiteX1" fmla="*/ 2360465 w 2504209"/>
                <a:gd name="connsiteY1" fmla="*/ 0 h 498764"/>
                <a:gd name="connsiteX2" fmla="*/ 2504209 w 2504209"/>
                <a:gd name="connsiteY2" fmla="*/ 143744 h 498764"/>
                <a:gd name="connsiteX3" fmla="*/ 2504209 w 2504209"/>
                <a:gd name="connsiteY3" fmla="*/ 498764 h 498764"/>
                <a:gd name="connsiteX4" fmla="*/ 0 w 2504209"/>
                <a:gd name="connsiteY4" fmla="*/ 498764 h 498764"/>
                <a:gd name="connsiteX5" fmla="*/ 0 w 2504209"/>
                <a:gd name="connsiteY5" fmla="*/ 143744 h 498764"/>
                <a:gd name="connsiteX6" fmla="*/ 143744 w 2504209"/>
                <a:gd name="connsiteY6" fmla="*/ 0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4209" h="498764">
                  <a:moveTo>
                    <a:pt x="143744" y="0"/>
                  </a:moveTo>
                  <a:lnTo>
                    <a:pt x="2360465" y="0"/>
                  </a:lnTo>
                  <a:cubicBezTo>
                    <a:pt x="2439853" y="0"/>
                    <a:pt x="2504209" y="64356"/>
                    <a:pt x="2504209" y="143744"/>
                  </a:cubicBezTo>
                  <a:lnTo>
                    <a:pt x="2504209" y="498764"/>
                  </a:lnTo>
                  <a:lnTo>
                    <a:pt x="0" y="498764"/>
                  </a:lnTo>
                  <a:lnTo>
                    <a:pt x="0" y="143744"/>
                  </a:lnTo>
                  <a:cubicBezTo>
                    <a:pt x="0" y="64356"/>
                    <a:pt x="64356" y="0"/>
                    <a:pt x="143744" y="0"/>
                  </a:cubicBezTo>
                  <a:close/>
                </a:path>
              </a:pathLst>
            </a:custGeom>
            <a:solidFill>
              <a:srgbClr val="014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dirty="0">
                  <a:latin typeface="Open Sans" panose="020B0606030504020204" pitchFamily="34" charset="0"/>
                  <a:ea typeface="Open Sans" panose="020B0606030504020204" pitchFamily="34" charset="0"/>
                  <a:cs typeface="Open Sans" panose="020B0606030504020204" pitchFamily="34" charset="0"/>
                </a:rPr>
                <a:t>Campaign 2</a:t>
              </a:r>
            </a:p>
          </p:txBody>
        </p:sp>
        <p:sp>
          <p:nvSpPr>
            <p:cNvPr id="21" name="Freeform 20"/>
            <p:cNvSpPr/>
            <p:nvPr/>
          </p:nvSpPr>
          <p:spPr>
            <a:xfrm>
              <a:off x="3319895" y="2204473"/>
              <a:ext cx="2504209" cy="581890"/>
            </a:xfrm>
            <a:custGeom>
              <a:avLst/>
              <a:gdLst>
                <a:gd name="connsiteX0" fmla="*/ 0 w 2504209"/>
                <a:gd name="connsiteY0" fmla="*/ 0 h 581890"/>
                <a:gd name="connsiteX1" fmla="*/ 2504209 w 2504209"/>
                <a:gd name="connsiteY1" fmla="*/ 0 h 581890"/>
                <a:gd name="connsiteX2" fmla="*/ 2504209 w 2504209"/>
                <a:gd name="connsiteY2" fmla="*/ 219937 h 581890"/>
                <a:gd name="connsiteX3" fmla="*/ 2360465 w 2504209"/>
                <a:gd name="connsiteY3" fmla="*/ 363681 h 581890"/>
                <a:gd name="connsiteX4" fmla="*/ 1397577 w 2504209"/>
                <a:gd name="connsiteY4" fmla="*/ 363681 h 581890"/>
                <a:gd name="connsiteX5" fmla="*/ 1252104 w 2504209"/>
                <a:gd name="connsiteY5" fmla="*/ 581890 h 581890"/>
                <a:gd name="connsiteX6" fmla="*/ 1106631 w 2504209"/>
                <a:gd name="connsiteY6" fmla="*/ 363681 h 581890"/>
                <a:gd name="connsiteX7" fmla="*/ 143744 w 2504209"/>
                <a:gd name="connsiteY7" fmla="*/ 363681 h 581890"/>
                <a:gd name="connsiteX8" fmla="*/ 0 w 2504209"/>
                <a:gd name="connsiteY8" fmla="*/ 219937 h 581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4209" h="581890">
                  <a:moveTo>
                    <a:pt x="0" y="0"/>
                  </a:moveTo>
                  <a:lnTo>
                    <a:pt x="2504209" y="0"/>
                  </a:lnTo>
                  <a:lnTo>
                    <a:pt x="2504209" y="219937"/>
                  </a:lnTo>
                  <a:cubicBezTo>
                    <a:pt x="2504209" y="299325"/>
                    <a:pt x="2439853" y="363681"/>
                    <a:pt x="2360465" y="363681"/>
                  </a:cubicBezTo>
                  <a:lnTo>
                    <a:pt x="1397577" y="363681"/>
                  </a:lnTo>
                  <a:lnTo>
                    <a:pt x="1252104" y="581890"/>
                  </a:lnTo>
                  <a:lnTo>
                    <a:pt x="1106631" y="363681"/>
                  </a:lnTo>
                  <a:lnTo>
                    <a:pt x="143744" y="363681"/>
                  </a:lnTo>
                  <a:cubicBezTo>
                    <a:pt x="64356" y="363681"/>
                    <a:pt x="0" y="299325"/>
                    <a:pt x="0" y="219937"/>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45720" rtlCol="0" anchor="t" anchorCtr="0">
              <a:normAutofit/>
            </a:bodyPr>
            <a:lstStyle/>
            <a:p>
              <a:pPr algn="ctr"/>
              <a:r>
                <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Cameras</a:t>
              </a:r>
            </a:p>
          </p:txBody>
        </p:sp>
      </p:grpSp>
      <p:sp>
        <p:nvSpPr>
          <p:cNvPr id="24" name="Freeform 23"/>
          <p:cNvSpPr/>
          <p:nvPr/>
        </p:nvSpPr>
        <p:spPr>
          <a:xfrm>
            <a:off x="2043545" y="4386568"/>
            <a:ext cx="1792434" cy="384464"/>
          </a:xfrm>
          <a:custGeom>
            <a:avLst/>
            <a:gdLst>
              <a:gd name="connsiteX0" fmla="*/ 143744 w 2504209"/>
              <a:gd name="connsiteY0" fmla="*/ 0 h 498764"/>
              <a:gd name="connsiteX1" fmla="*/ 2360465 w 2504209"/>
              <a:gd name="connsiteY1" fmla="*/ 0 h 498764"/>
              <a:gd name="connsiteX2" fmla="*/ 2504209 w 2504209"/>
              <a:gd name="connsiteY2" fmla="*/ 143744 h 498764"/>
              <a:gd name="connsiteX3" fmla="*/ 2504209 w 2504209"/>
              <a:gd name="connsiteY3" fmla="*/ 498764 h 498764"/>
              <a:gd name="connsiteX4" fmla="*/ 0 w 2504209"/>
              <a:gd name="connsiteY4" fmla="*/ 498764 h 498764"/>
              <a:gd name="connsiteX5" fmla="*/ 0 w 2504209"/>
              <a:gd name="connsiteY5" fmla="*/ 143744 h 498764"/>
              <a:gd name="connsiteX6" fmla="*/ 143744 w 2504209"/>
              <a:gd name="connsiteY6" fmla="*/ 0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4209" h="498764">
                <a:moveTo>
                  <a:pt x="143744" y="0"/>
                </a:moveTo>
                <a:lnTo>
                  <a:pt x="2360465" y="0"/>
                </a:lnTo>
                <a:cubicBezTo>
                  <a:pt x="2439853" y="0"/>
                  <a:pt x="2504209" y="64356"/>
                  <a:pt x="2504209" y="143744"/>
                </a:cubicBezTo>
                <a:lnTo>
                  <a:pt x="2504209" y="498764"/>
                </a:lnTo>
                <a:lnTo>
                  <a:pt x="0" y="498764"/>
                </a:lnTo>
                <a:lnTo>
                  <a:pt x="0" y="143744"/>
                </a:lnTo>
                <a:cubicBezTo>
                  <a:pt x="0" y="64356"/>
                  <a:pt x="64356" y="0"/>
                  <a:pt x="143744" y="0"/>
                </a:cubicBezTo>
                <a:close/>
              </a:path>
            </a:pathLst>
          </a:custGeom>
          <a:solidFill>
            <a:srgbClr val="014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Ad Group 1</a:t>
            </a:r>
          </a:p>
        </p:txBody>
      </p:sp>
      <p:sp>
        <p:nvSpPr>
          <p:cNvPr id="26" name="Rectangle 25"/>
          <p:cNvSpPr/>
          <p:nvPr/>
        </p:nvSpPr>
        <p:spPr>
          <a:xfrm>
            <a:off x="2043546" y="4771032"/>
            <a:ext cx="1797627" cy="3657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3D TVs</a:t>
            </a:r>
          </a:p>
        </p:txBody>
      </p:sp>
      <p:sp>
        <p:nvSpPr>
          <p:cNvPr id="27" name="Rectangle 26"/>
          <p:cNvSpPr/>
          <p:nvPr/>
        </p:nvSpPr>
        <p:spPr>
          <a:xfrm>
            <a:off x="2043546" y="5157574"/>
            <a:ext cx="1797627" cy="36576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Keywords</a:t>
            </a:r>
          </a:p>
        </p:txBody>
      </p:sp>
      <p:sp>
        <p:nvSpPr>
          <p:cNvPr id="28" name="Rectangle 27"/>
          <p:cNvSpPr/>
          <p:nvPr/>
        </p:nvSpPr>
        <p:spPr>
          <a:xfrm>
            <a:off x="2043546" y="5544116"/>
            <a:ext cx="1797627" cy="36576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2-3 Ads</a:t>
            </a:r>
          </a:p>
        </p:txBody>
      </p:sp>
      <p:sp>
        <p:nvSpPr>
          <p:cNvPr id="37" name="Freeform 36"/>
          <p:cNvSpPr/>
          <p:nvPr/>
        </p:nvSpPr>
        <p:spPr>
          <a:xfrm>
            <a:off x="4069772" y="4385529"/>
            <a:ext cx="1792434" cy="384464"/>
          </a:xfrm>
          <a:custGeom>
            <a:avLst/>
            <a:gdLst>
              <a:gd name="connsiteX0" fmla="*/ 143744 w 2504209"/>
              <a:gd name="connsiteY0" fmla="*/ 0 h 498764"/>
              <a:gd name="connsiteX1" fmla="*/ 2360465 w 2504209"/>
              <a:gd name="connsiteY1" fmla="*/ 0 h 498764"/>
              <a:gd name="connsiteX2" fmla="*/ 2504209 w 2504209"/>
              <a:gd name="connsiteY2" fmla="*/ 143744 h 498764"/>
              <a:gd name="connsiteX3" fmla="*/ 2504209 w 2504209"/>
              <a:gd name="connsiteY3" fmla="*/ 498764 h 498764"/>
              <a:gd name="connsiteX4" fmla="*/ 0 w 2504209"/>
              <a:gd name="connsiteY4" fmla="*/ 498764 h 498764"/>
              <a:gd name="connsiteX5" fmla="*/ 0 w 2504209"/>
              <a:gd name="connsiteY5" fmla="*/ 143744 h 498764"/>
              <a:gd name="connsiteX6" fmla="*/ 143744 w 2504209"/>
              <a:gd name="connsiteY6" fmla="*/ 0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4209" h="498764">
                <a:moveTo>
                  <a:pt x="143744" y="0"/>
                </a:moveTo>
                <a:lnTo>
                  <a:pt x="2360465" y="0"/>
                </a:lnTo>
                <a:cubicBezTo>
                  <a:pt x="2439853" y="0"/>
                  <a:pt x="2504209" y="64356"/>
                  <a:pt x="2504209" y="143744"/>
                </a:cubicBezTo>
                <a:lnTo>
                  <a:pt x="2504209" y="498764"/>
                </a:lnTo>
                <a:lnTo>
                  <a:pt x="0" y="498764"/>
                </a:lnTo>
                <a:lnTo>
                  <a:pt x="0" y="143744"/>
                </a:lnTo>
                <a:cubicBezTo>
                  <a:pt x="0" y="64356"/>
                  <a:pt x="64356" y="0"/>
                  <a:pt x="143744" y="0"/>
                </a:cubicBezTo>
                <a:close/>
              </a:path>
            </a:pathLst>
          </a:custGeom>
          <a:solidFill>
            <a:srgbClr val="014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Ad Group 2</a:t>
            </a:r>
          </a:p>
        </p:txBody>
      </p:sp>
      <p:sp>
        <p:nvSpPr>
          <p:cNvPr id="38" name="Rectangle 37"/>
          <p:cNvSpPr/>
          <p:nvPr/>
        </p:nvSpPr>
        <p:spPr>
          <a:xfrm>
            <a:off x="4069773" y="4769993"/>
            <a:ext cx="1797627" cy="3657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HD TVs</a:t>
            </a:r>
          </a:p>
        </p:txBody>
      </p:sp>
      <p:sp>
        <p:nvSpPr>
          <p:cNvPr id="39" name="Rectangle 38"/>
          <p:cNvSpPr/>
          <p:nvPr/>
        </p:nvSpPr>
        <p:spPr>
          <a:xfrm>
            <a:off x="4069773" y="5156535"/>
            <a:ext cx="1797627" cy="36576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Keywords</a:t>
            </a:r>
          </a:p>
        </p:txBody>
      </p:sp>
      <p:sp>
        <p:nvSpPr>
          <p:cNvPr id="40" name="Rectangle 39"/>
          <p:cNvSpPr/>
          <p:nvPr/>
        </p:nvSpPr>
        <p:spPr>
          <a:xfrm>
            <a:off x="4069773" y="5543077"/>
            <a:ext cx="1797627" cy="36576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2-3 Ads</a:t>
            </a:r>
          </a:p>
        </p:txBody>
      </p:sp>
      <p:sp>
        <p:nvSpPr>
          <p:cNvPr id="42" name="Freeform 41"/>
          <p:cNvSpPr/>
          <p:nvPr/>
        </p:nvSpPr>
        <p:spPr>
          <a:xfrm>
            <a:off x="6309015" y="4385529"/>
            <a:ext cx="1792434" cy="384464"/>
          </a:xfrm>
          <a:custGeom>
            <a:avLst/>
            <a:gdLst>
              <a:gd name="connsiteX0" fmla="*/ 143744 w 2504209"/>
              <a:gd name="connsiteY0" fmla="*/ 0 h 498764"/>
              <a:gd name="connsiteX1" fmla="*/ 2360465 w 2504209"/>
              <a:gd name="connsiteY1" fmla="*/ 0 h 498764"/>
              <a:gd name="connsiteX2" fmla="*/ 2504209 w 2504209"/>
              <a:gd name="connsiteY2" fmla="*/ 143744 h 498764"/>
              <a:gd name="connsiteX3" fmla="*/ 2504209 w 2504209"/>
              <a:gd name="connsiteY3" fmla="*/ 498764 h 498764"/>
              <a:gd name="connsiteX4" fmla="*/ 0 w 2504209"/>
              <a:gd name="connsiteY4" fmla="*/ 498764 h 498764"/>
              <a:gd name="connsiteX5" fmla="*/ 0 w 2504209"/>
              <a:gd name="connsiteY5" fmla="*/ 143744 h 498764"/>
              <a:gd name="connsiteX6" fmla="*/ 143744 w 2504209"/>
              <a:gd name="connsiteY6" fmla="*/ 0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4209" h="498764">
                <a:moveTo>
                  <a:pt x="143744" y="0"/>
                </a:moveTo>
                <a:lnTo>
                  <a:pt x="2360465" y="0"/>
                </a:lnTo>
                <a:cubicBezTo>
                  <a:pt x="2439853" y="0"/>
                  <a:pt x="2504209" y="64356"/>
                  <a:pt x="2504209" y="143744"/>
                </a:cubicBezTo>
                <a:lnTo>
                  <a:pt x="2504209" y="498764"/>
                </a:lnTo>
                <a:lnTo>
                  <a:pt x="0" y="498764"/>
                </a:lnTo>
                <a:lnTo>
                  <a:pt x="0" y="143744"/>
                </a:lnTo>
                <a:cubicBezTo>
                  <a:pt x="0" y="64356"/>
                  <a:pt x="64356" y="0"/>
                  <a:pt x="143744" y="0"/>
                </a:cubicBezTo>
                <a:close/>
              </a:path>
            </a:pathLst>
          </a:custGeom>
          <a:solidFill>
            <a:srgbClr val="014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Ad Group 1</a:t>
            </a:r>
          </a:p>
        </p:txBody>
      </p:sp>
      <p:sp>
        <p:nvSpPr>
          <p:cNvPr id="43" name="Rectangle 42"/>
          <p:cNvSpPr/>
          <p:nvPr/>
        </p:nvSpPr>
        <p:spPr>
          <a:xfrm>
            <a:off x="6309016" y="4769993"/>
            <a:ext cx="1797627" cy="3657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Compact Cameras</a:t>
            </a:r>
          </a:p>
        </p:txBody>
      </p:sp>
      <p:sp>
        <p:nvSpPr>
          <p:cNvPr id="44" name="Rectangle 43"/>
          <p:cNvSpPr/>
          <p:nvPr/>
        </p:nvSpPr>
        <p:spPr>
          <a:xfrm>
            <a:off x="6309016" y="5156535"/>
            <a:ext cx="1797627" cy="36576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Keywords</a:t>
            </a:r>
          </a:p>
        </p:txBody>
      </p:sp>
      <p:sp>
        <p:nvSpPr>
          <p:cNvPr id="45" name="Rectangle 44"/>
          <p:cNvSpPr/>
          <p:nvPr/>
        </p:nvSpPr>
        <p:spPr>
          <a:xfrm>
            <a:off x="6309016" y="5543077"/>
            <a:ext cx="1797627" cy="36576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2-3 Ads</a:t>
            </a:r>
          </a:p>
        </p:txBody>
      </p:sp>
      <p:sp>
        <p:nvSpPr>
          <p:cNvPr id="47" name="Freeform 46"/>
          <p:cNvSpPr/>
          <p:nvPr/>
        </p:nvSpPr>
        <p:spPr>
          <a:xfrm>
            <a:off x="8335242" y="4384490"/>
            <a:ext cx="1792434" cy="384464"/>
          </a:xfrm>
          <a:custGeom>
            <a:avLst/>
            <a:gdLst>
              <a:gd name="connsiteX0" fmla="*/ 143744 w 2504209"/>
              <a:gd name="connsiteY0" fmla="*/ 0 h 498764"/>
              <a:gd name="connsiteX1" fmla="*/ 2360465 w 2504209"/>
              <a:gd name="connsiteY1" fmla="*/ 0 h 498764"/>
              <a:gd name="connsiteX2" fmla="*/ 2504209 w 2504209"/>
              <a:gd name="connsiteY2" fmla="*/ 143744 h 498764"/>
              <a:gd name="connsiteX3" fmla="*/ 2504209 w 2504209"/>
              <a:gd name="connsiteY3" fmla="*/ 498764 h 498764"/>
              <a:gd name="connsiteX4" fmla="*/ 0 w 2504209"/>
              <a:gd name="connsiteY4" fmla="*/ 498764 h 498764"/>
              <a:gd name="connsiteX5" fmla="*/ 0 w 2504209"/>
              <a:gd name="connsiteY5" fmla="*/ 143744 h 498764"/>
              <a:gd name="connsiteX6" fmla="*/ 143744 w 2504209"/>
              <a:gd name="connsiteY6" fmla="*/ 0 h 49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4209" h="498764">
                <a:moveTo>
                  <a:pt x="143744" y="0"/>
                </a:moveTo>
                <a:lnTo>
                  <a:pt x="2360465" y="0"/>
                </a:lnTo>
                <a:cubicBezTo>
                  <a:pt x="2439853" y="0"/>
                  <a:pt x="2504209" y="64356"/>
                  <a:pt x="2504209" y="143744"/>
                </a:cubicBezTo>
                <a:lnTo>
                  <a:pt x="2504209" y="498764"/>
                </a:lnTo>
                <a:lnTo>
                  <a:pt x="0" y="498764"/>
                </a:lnTo>
                <a:lnTo>
                  <a:pt x="0" y="143744"/>
                </a:lnTo>
                <a:cubicBezTo>
                  <a:pt x="0" y="64356"/>
                  <a:pt x="64356" y="0"/>
                  <a:pt x="143744" y="0"/>
                </a:cubicBezTo>
                <a:close/>
              </a:path>
            </a:pathLst>
          </a:custGeom>
          <a:solidFill>
            <a:srgbClr val="01478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600" dirty="0">
                <a:latin typeface="Open Sans" panose="020B0606030504020204" pitchFamily="34" charset="0"/>
                <a:ea typeface="Open Sans" panose="020B0606030504020204" pitchFamily="34" charset="0"/>
                <a:cs typeface="Open Sans" panose="020B0606030504020204" pitchFamily="34" charset="0"/>
              </a:rPr>
              <a:t>Ad Group 2</a:t>
            </a:r>
          </a:p>
        </p:txBody>
      </p:sp>
      <p:sp>
        <p:nvSpPr>
          <p:cNvPr id="48" name="Rectangle 47"/>
          <p:cNvSpPr/>
          <p:nvPr/>
        </p:nvSpPr>
        <p:spPr>
          <a:xfrm>
            <a:off x="8335243" y="4768954"/>
            <a:ext cx="1797627" cy="36576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SLR Cameras</a:t>
            </a:r>
          </a:p>
        </p:txBody>
      </p:sp>
      <p:sp>
        <p:nvSpPr>
          <p:cNvPr id="49" name="Rectangle 48"/>
          <p:cNvSpPr/>
          <p:nvPr/>
        </p:nvSpPr>
        <p:spPr>
          <a:xfrm>
            <a:off x="8335243" y="5155496"/>
            <a:ext cx="1797627" cy="36576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Keywords</a:t>
            </a:r>
          </a:p>
        </p:txBody>
      </p:sp>
      <p:sp>
        <p:nvSpPr>
          <p:cNvPr id="50" name="Rectangle 49"/>
          <p:cNvSpPr/>
          <p:nvPr/>
        </p:nvSpPr>
        <p:spPr>
          <a:xfrm>
            <a:off x="8335243" y="5542038"/>
            <a:ext cx="1797627" cy="36576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US" sz="1400" dirty="0">
                <a:latin typeface="Open Sans" panose="020B0606030504020204" pitchFamily="34" charset="0"/>
                <a:ea typeface="Open Sans" panose="020B0606030504020204" pitchFamily="34" charset="0"/>
                <a:cs typeface="Open Sans" panose="020B0606030504020204" pitchFamily="34" charset="0"/>
              </a:rPr>
              <a:t>2-3 Ads</a:t>
            </a:r>
          </a:p>
        </p:txBody>
      </p:sp>
    </p:spTree>
    <p:extLst>
      <p:ext uri="{BB962C8B-B14F-4D97-AF65-F5344CB8AC3E}">
        <p14:creationId xmlns:p14="http://schemas.microsoft.com/office/powerpoint/2010/main" val="18272282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Paid Search -- Broad Match</a:t>
            </a:r>
            <a:endParaRPr lang="en-US" dirty="0"/>
          </a:p>
        </p:txBody>
      </p:sp>
      <p:sp>
        <p:nvSpPr>
          <p:cNvPr id="3" name="Content Placeholder 2"/>
          <p:cNvSpPr>
            <a:spLocks noGrp="1"/>
          </p:cNvSpPr>
          <p:nvPr>
            <p:ph idx="1"/>
          </p:nvPr>
        </p:nvSpPr>
        <p:spPr/>
        <p:txBody>
          <a:bodyPr anchor="t">
            <a:normAutofit/>
          </a:bodyPr>
          <a:lstStyle/>
          <a:p>
            <a:r>
              <a:rPr lang="en-US" altLang="en-US" sz="4000" dirty="0"/>
              <a:t>Broad match (Keyword: kitchen knives)</a:t>
            </a:r>
          </a:p>
          <a:p>
            <a:pPr lvl="1">
              <a:buFont typeface="Wingdings" panose="05000000000000000000" pitchFamily="2" charset="2"/>
              <a:buChar char="Ø"/>
            </a:pPr>
            <a:r>
              <a:rPr lang="en-US" altLang="en-US" sz="3200" dirty="0"/>
              <a:t>Ad may then show for these search terms:</a:t>
            </a:r>
          </a:p>
          <a:p>
            <a:pPr lvl="2">
              <a:buFont typeface="Open Sans" panose="020B0606030504020204" pitchFamily="34" charset="0"/>
              <a:buChar char="−"/>
            </a:pPr>
            <a:r>
              <a:rPr lang="en-US" altLang="en-US" sz="2800" dirty="0"/>
              <a:t>kitchen knife</a:t>
            </a:r>
          </a:p>
          <a:p>
            <a:pPr lvl="2">
              <a:buFont typeface="Open Sans" panose="020B0606030504020204" pitchFamily="34" charset="0"/>
              <a:buChar char="−"/>
            </a:pPr>
            <a:r>
              <a:rPr lang="en-US" altLang="en-US" sz="2800" dirty="0"/>
              <a:t>Knives kitchen</a:t>
            </a:r>
          </a:p>
          <a:p>
            <a:pPr lvl="2">
              <a:buFont typeface="Open Sans" panose="020B0606030504020204" pitchFamily="34" charset="0"/>
              <a:buChar char="−"/>
            </a:pPr>
            <a:r>
              <a:rPr lang="en-US" altLang="en-US" sz="2800" dirty="0"/>
              <a:t>Cutlery on sale</a:t>
            </a:r>
          </a:p>
          <a:p>
            <a:pPr lvl="2">
              <a:buFont typeface="Open Sans" panose="020B0606030504020204" pitchFamily="34" charset="0"/>
              <a:buChar char="−"/>
            </a:pPr>
            <a:r>
              <a:rPr lang="en-US" altLang="en-US" sz="2800" dirty="0"/>
              <a:t>Kitchen utensils in New York</a:t>
            </a:r>
          </a:p>
          <a:p>
            <a:pPr lvl="2">
              <a:buFont typeface="Open Sans" panose="020B0606030504020204" pitchFamily="34" charset="0"/>
              <a:buChar char="−"/>
            </a:pPr>
            <a:r>
              <a:rPr lang="en-US" altLang="en-US" sz="2800" dirty="0"/>
              <a:t>Chef’s knife</a:t>
            </a:r>
          </a:p>
        </p:txBody>
      </p:sp>
    </p:spTree>
    <p:extLst>
      <p:ext uri="{BB962C8B-B14F-4D97-AF65-F5344CB8AC3E}">
        <p14:creationId xmlns:p14="http://schemas.microsoft.com/office/powerpoint/2010/main" val="3677494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Paid Search: Phrase Match</a:t>
            </a:r>
            <a:endParaRPr lang="en-US" dirty="0"/>
          </a:p>
        </p:txBody>
      </p:sp>
      <p:sp>
        <p:nvSpPr>
          <p:cNvPr id="3" name="Content Placeholder 2"/>
          <p:cNvSpPr>
            <a:spLocks noGrp="1"/>
          </p:cNvSpPr>
          <p:nvPr>
            <p:ph idx="1"/>
          </p:nvPr>
        </p:nvSpPr>
        <p:spPr/>
        <p:txBody>
          <a:bodyPr anchor="t">
            <a:normAutofit/>
          </a:bodyPr>
          <a:lstStyle/>
          <a:p>
            <a:r>
              <a:rPr lang="en-US" altLang="en-US" sz="3200" dirty="0"/>
              <a:t> Phrase match (Keyword: “kitchen knives”)</a:t>
            </a:r>
          </a:p>
          <a:p>
            <a:pPr lvl="1">
              <a:buFont typeface="Wingdings" panose="05000000000000000000" pitchFamily="2" charset="2"/>
              <a:buChar char="Ø"/>
            </a:pPr>
            <a:r>
              <a:rPr lang="en-US" altLang="en-US" sz="2400" dirty="0"/>
              <a:t>May show whenever the keyword is present somewhere in the search term. Examples:</a:t>
            </a:r>
          </a:p>
          <a:p>
            <a:pPr lvl="2">
              <a:buFont typeface="Open Sans" panose="020B0606030504020204" pitchFamily="34" charset="0"/>
              <a:buChar char="−"/>
            </a:pPr>
            <a:r>
              <a:rPr lang="en-US" altLang="en-US" sz="2000" dirty="0"/>
              <a:t>Best kitchen knives</a:t>
            </a:r>
          </a:p>
          <a:p>
            <a:pPr lvl="2">
              <a:buFont typeface="Open Sans" panose="020B0606030504020204" pitchFamily="34" charset="0"/>
              <a:buChar char="−"/>
            </a:pPr>
            <a:r>
              <a:rPr lang="en-US" altLang="en-US" sz="2000" dirty="0"/>
              <a:t>Kitchen knives in New York</a:t>
            </a:r>
          </a:p>
          <a:p>
            <a:pPr lvl="1">
              <a:buFont typeface="Wingdings" panose="05000000000000000000" pitchFamily="2" charset="2"/>
              <a:buChar char="Ø"/>
            </a:pPr>
            <a:r>
              <a:rPr lang="en-US" altLang="en-US" sz="2400" dirty="0"/>
              <a:t>But not for these search terms:</a:t>
            </a:r>
          </a:p>
          <a:p>
            <a:pPr lvl="2">
              <a:buFont typeface="Open Sans" panose="020B0606030504020204" pitchFamily="34" charset="0"/>
              <a:buChar char="−"/>
            </a:pPr>
            <a:r>
              <a:rPr lang="en-US" altLang="en-US" sz="2000" dirty="0"/>
              <a:t>Knives for kitchen (there is an extra word in between)</a:t>
            </a:r>
          </a:p>
          <a:p>
            <a:pPr lvl="2">
              <a:buFont typeface="Open Sans" panose="020B0606030504020204" pitchFamily="34" charset="0"/>
              <a:buChar char="−"/>
            </a:pPr>
            <a:r>
              <a:rPr lang="en-US" altLang="en-US" sz="2000" dirty="0"/>
              <a:t>Knives kitchen (the words are reversed)</a:t>
            </a:r>
          </a:p>
          <a:p>
            <a:pPr lvl="2">
              <a:buFont typeface="Open Sans" panose="020B0606030504020204" pitchFamily="34" charset="0"/>
              <a:buChar char="−"/>
            </a:pPr>
            <a:r>
              <a:rPr lang="en-US" altLang="en-US" sz="2000" dirty="0"/>
              <a:t>Kitchen knife (this is the singular)</a:t>
            </a:r>
          </a:p>
          <a:p>
            <a:pPr lvl="2">
              <a:buFont typeface="Open Sans" panose="020B0606030504020204" pitchFamily="34" charset="0"/>
              <a:buChar char="−"/>
            </a:pPr>
            <a:r>
              <a:rPr lang="en-US" altLang="en-US" sz="2000" dirty="0"/>
              <a:t>Hunting knives (the words are different)</a:t>
            </a:r>
            <a:endParaRPr lang="en-US" sz="2000" dirty="0"/>
          </a:p>
        </p:txBody>
      </p:sp>
    </p:spTree>
    <p:extLst>
      <p:ext uri="{BB962C8B-B14F-4D97-AF65-F5344CB8AC3E}">
        <p14:creationId xmlns:p14="http://schemas.microsoft.com/office/powerpoint/2010/main" val="2560988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Paid Search: Exact Match</a:t>
            </a:r>
            <a:endParaRPr lang="en-US" dirty="0"/>
          </a:p>
        </p:txBody>
      </p:sp>
      <p:sp>
        <p:nvSpPr>
          <p:cNvPr id="3" name="Content Placeholder 2"/>
          <p:cNvSpPr>
            <a:spLocks noGrp="1"/>
          </p:cNvSpPr>
          <p:nvPr>
            <p:ph idx="1"/>
          </p:nvPr>
        </p:nvSpPr>
        <p:spPr>
          <a:xfrm>
            <a:off x="274918" y="1499619"/>
            <a:ext cx="11761694" cy="4677347"/>
          </a:xfrm>
        </p:spPr>
        <p:txBody>
          <a:bodyPr anchor="t">
            <a:normAutofit/>
          </a:bodyPr>
          <a:lstStyle/>
          <a:p>
            <a:pPr>
              <a:lnSpc>
                <a:spcPct val="100000"/>
              </a:lnSpc>
              <a:spcBef>
                <a:spcPts val="600"/>
              </a:spcBef>
              <a:spcAft>
                <a:spcPts val="600"/>
              </a:spcAft>
            </a:pPr>
            <a:r>
              <a:rPr lang="en-US" altLang="en-US" sz="3600" dirty="0"/>
              <a:t>Exact match (Keyword: kitchen knives)</a:t>
            </a:r>
          </a:p>
          <a:p>
            <a:pPr lvl="1">
              <a:lnSpc>
                <a:spcPct val="100000"/>
              </a:lnSpc>
              <a:spcBef>
                <a:spcPts val="600"/>
              </a:spcBef>
              <a:spcAft>
                <a:spcPts val="600"/>
              </a:spcAft>
              <a:buFont typeface="Wingdings" panose="05000000000000000000" pitchFamily="2" charset="2"/>
              <a:buChar char="Ø"/>
            </a:pPr>
            <a:r>
              <a:rPr lang="en-US" altLang="en-US" sz="2800" dirty="0"/>
              <a:t>May show for the following search terms (allows close variants):</a:t>
            </a:r>
          </a:p>
          <a:p>
            <a:pPr lvl="2">
              <a:lnSpc>
                <a:spcPct val="100000"/>
              </a:lnSpc>
              <a:spcBef>
                <a:spcPts val="600"/>
              </a:spcBef>
              <a:spcAft>
                <a:spcPts val="600"/>
              </a:spcAft>
              <a:buFont typeface="Open Sans" panose="020B0606030504020204" pitchFamily="34" charset="0"/>
              <a:buChar char="−"/>
            </a:pPr>
            <a:r>
              <a:rPr lang="en-US" altLang="en-US" sz="2400" dirty="0"/>
              <a:t>kitchen knives</a:t>
            </a:r>
          </a:p>
          <a:p>
            <a:pPr lvl="2">
              <a:lnSpc>
                <a:spcPct val="100000"/>
              </a:lnSpc>
              <a:spcBef>
                <a:spcPts val="600"/>
              </a:spcBef>
              <a:spcAft>
                <a:spcPts val="600"/>
              </a:spcAft>
              <a:buFont typeface="Open Sans" panose="020B0606030504020204" pitchFamily="34" charset="0"/>
              <a:buChar char="−"/>
            </a:pPr>
            <a:r>
              <a:rPr lang="en-US" altLang="en-US" sz="2400" dirty="0" err="1"/>
              <a:t>Kittchen</a:t>
            </a:r>
            <a:r>
              <a:rPr lang="en-US" altLang="en-US" sz="2400" dirty="0"/>
              <a:t> knives</a:t>
            </a:r>
          </a:p>
          <a:p>
            <a:pPr lvl="2">
              <a:lnSpc>
                <a:spcPct val="100000"/>
              </a:lnSpc>
              <a:spcBef>
                <a:spcPts val="600"/>
              </a:spcBef>
              <a:spcAft>
                <a:spcPts val="600"/>
              </a:spcAft>
              <a:buFont typeface="Open Sans" panose="020B0606030504020204" pitchFamily="34" charset="0"/>
              <a:buChar char="−"/>
            </a:pPr>
            <a:r>
              <a:rPr lang="en-US" altLang="en-US" sz="2400" dirty="0"/>
              <a:t>Kitchen Knives</a:t>
            </a:r>
          </a:p>
          <a:p>
            <a:pPr lvl="2">
              <a:lnSpc>
                <a:spcPct val="100000"/>
              </a:lnSpc>
              <a:spcBef>
                <a:spcPts val="600"/>
              </a:spcBef>
              <a:spcAft>
                <a:spcPts val="600"/>
              </a:spcAft>
              <a:buFont typeface="Open Sans" panose="020B0606030504020204" pitchFamily="34" charset="0"/>
              <a:buChar char="−"/>
            </a:pPr>
            <a:r>
              <a:rPr lang="en-US" altLang="en-US" sz="2400" dirty="0"/>
              <a:t>kit </a:t>
            </a:r>
            <a:r>
              <a:rPr lang="en-US" altLang="en-US" sz="2400" dirty="0" err="1"/>
              <a:t>chen</a:t>
            </a:r>
            <a:r>
              <a:rPr lang="en-US" altLang="en-US" sz="2400" dirty="0"/>
              <a:t> knives</a:t>
            </a:r>
            <a:endParaRPr lang="en-US" sz="2400" dirty="0"/>
          </a:p>
        </p:txBody>
      </p:sp>
    </p:spTree>
    <p:extLst>
      <p:ext uri="{BB962C8B-B14F-4D97-AF65-F5344CB8AC3E}">
        <p14:creationId xmlns:p14="http://schemas.microsoft.com/office/powerpoint/2010/main" val="11197433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Paid Search: Negative Keyword Match</a:t>
            </a:r>
            <a:endParaRPr lang="en-US" dirty="0"/>
          </a:p>
        </p:txBody>
      </p:sp>
      <p:sp>
        <p:nvSpPr>
          <p:cNvPr id="3" name="Content Placeholder 2"/>
          <p:cNvSpPr>
            <a:spLocks noGrp="1"/>
          </p:cNvSpPr>
          <p:nvPr>
            <p:ph idx="1"/>
          </p:nvPr>
        </p:nvSpPr>
        <p:spPr/>
        <p:txBody>
          <a:bodyPr anchor="t">
            <a:normAutofit/>
          </a:bodyPr>
          <a:lstStyle/>
          <a:p>
            <a:pPr>
              <a:lnSpc>
                <a:spcPct val="100000"/>
              </a:lnSpc>
              <a:spcBef>
                <a:spcPts val="600"/>
              </a:spcBef>
              <a:spcAft>
                <a:spcPts val="600"/>
              </a:spcAft>
            </a:pPr>
            <a:r>
              <a:rPr lang="en-US" altLang="en-US" sz="3200" dirty="0"/>
              <a:t>Negative match (Keyword: cheap)</a:t>
            </a:r>
          </a:p>
          <a:p>
            <a:pPr lvl="1">
              <a:lnSpc>
                <a:spcPct val="100000"/>
              </a:lnSpc>
              <a:spcBef>
                <a:spcPts val="600"/>
              </a:spcBef>
              <a:spcAft>
                <a:spcPts val="600"/>
              </a:spcAft>
              <a:buFont typeface="Wingdings" panose="05000000000000000000" pitchFamily="2" charset="2"/>
              <a:buChar char="Ø"/>
            </a:pPr>
            <a:r>
              <a:rPr lang="en-US" altLang="en-US" sz="2800" dirty="0"/>
              <a:t>Your ad will never show for these search terms:</a:t>
            </a:r>
          </a:p>
          <a:p>
            <a:pPr lvl="2">
              <a:lnSpc>
                <a:spcPct val="100000"/>
              </a:lnSpc>
              <a:spcBef>
                <a:spcPts val="600"/>
              </a:spcBef>
              <a:spcAft>
                <a:spcPts val="600"/>
              </a:spcAft>
              <a:buFont typeface="Open Sans" panose="020B0606030504020204" pitchFamily="34" charset="0"/>
              <a:buChar char="−"/>
            </a:pPr>
            <a:r>
              <a:rPr lang="en-US" altLang="en-US" sz="2800" dirty="0"/>
              <a:t>Cheap kitchen knives</a:t>
            </a:r>
          </a:p>
          <a:p>
            <a:pPr lvl="2">
              <a:lnSpc>
                <a:spcPct val="100000"/>
              </a:lnSpc>
              <a:spcBef>
                <a:spcPts val="600"/>
              </a:spcBef>
              <a:spcAft>
                <a:spcPts val="600"/>
              </a:spcAft>
              <a:buFont typeface="Open Sans" panose="020B0606030504020204" pitchFamily="34" charset="0"/>
              <a:buChar char="−"/>
            </a:pPr>
            <a:r>
              <a:rPr lang="en-US" altLang="en-US" sz="2800" dirty="0"/>
              <a:t>Where can I buy cheap knives</a:t>
            </a:r>
          </a:p>
          <a:p>
            <a:pPr marL="585788" lvl="1" indent="0">
              <a:lnSpc>
                <a:spcPct val="100000"/>
              </a:lnSpc>
              <a:spcBef>
                <a:spcPts val="600"/>
              </a:spcBef>
              <a:spcAft>
                <a:spcPts val="600"/>
              </a:spcAft>
              <a:buNone/>
            </a:pPr>
            <a:endParaRPr lang="en-US" altLang="en-US" sz="2400" dirty="0"/>
          </a:p>
          <a:p>
            <a:pPr marL="103188" indent="0">
              <a:lnSpc>
                <a:spcPct val="100000"/>
              </a:lnSpc>
              <a:spcBef>
                <a:spcPts val="600"/>
              </a:spcBef>
              <a:spcAft>
                <a:spcPts val="600"/>
              </a:spcAft>
              <a:buNone/>
            </a:pPr>
            <a:r>
              <a:rPr lang="en-US" altLang="en-US" sz="3200" dirty="0"/>
              <a:t>There are also some more advanced options such as Single word phrase match, and Negative broad match.</a:t>
            </a:r>
            <a:endParaRPr lang="en-US" sz="3200" dirty="0"/>
          </a:p>
        </p:txBody>
      </p:sp>
    </p:spTree>
    <p:extLst>
      <p:ext uri="{BB962C8B-B14F-4D97-AF65-F5344CB8AC3E}">
        <p14:creationId xmlns:p14="http://schemas.microsoft.com/office/powerpoint/2010/main" val="7910287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eaLnBrk="0" fontAlgn="base" hangingPunct="0">
              <a:lnSpc>
                <a:spcPct val="100000"/>
              </a:lnSpc>
              <a:spcAft>
                <a:spcPct val="0"/>
              </a:spcAft>
              <a:defRPr/>
            </a:pPr>
            <a:r>
              <a:rPr lang="en-US" dirty="0"/>
              <a:t>Measuring Effectiveness of</a:t>
            </a:r>
            <a:br>
              <a:rPr lang="en-US" dirty="0"/>
            </a:br>
            <a:r>
              <a:rPr lang="en-US" dirty="0"/>
              <a:t>Online Advertising</a:t>
            </a:r>
          </a:p>
        </p:txBody>
      </p:sp>
    </p:spTree>
    <p:extLst>
      <p:ext uri="{BB962C8B-B14F-4D97-AF65-F5344CB8AC3E}">
        <p14:creationId xmlns:p14="http://schemas.microsoft.com/office/powerpoint/2010/main" val="15612426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“Funnel” Analytics for Assessing </a:t>
            </a:r>
            <a:r>
              <a:rPr lang="en-US" dirty="0" err="1"/>
              <a:t>AdWord</a:t>
            </a:r>
            <a:r>
              <a:rPr lang="en-US" dirty="0"/>
              <a:t> Effectiveness</a:t>
            </a:r>
          </a:p>
        </p:txBody>
      </p:sp>
      <p:sp>
        <p:nvSpPr>
          <p:cNvPr id="6" name="TextBox 5"/>
          <p:cNvSpPr txBox="1"/>
          <p:nvPr/>
        </p:nvSpPr>
        <p:spPr>
          <a:xfrm>
            <a:off x="3363193" y="4622217"/>
            <a:ext cx="467592" cy="261610"/>
          </a:xfrm>
          <a:prstGeom prst="rect">
            <a:avLst/>
          </a:prstGeom>
          <a:noFill/>
        </p:spPr>
        <p:txBody>
          <a:bodyPr wrap="square" rtlCol="0">
            <a:spAutoFit/>
          </a:bodyPr>
          <a:lstStyle/>
          <a:p>
            <a:pPr algn="ctr"/>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10%</a:t>
            </a:r>
          </a:p>
        </p:txBody>
      </p:sp>
      <p:sp>
        <p:nvSpPr>
          <p:cNvPr id="11" name="TextBox 10"/>
          <p:cNvSpPr txBox="1"/>
          <p:nvPr/>
        </p:nvSpPr>
        <p:spPr>
          <a:xfrm>
            <a:off x="8439153" y="2544550"/>
            <a:ext cx="789427" cy="400110"/>
          </a:xfrm>
          <a:prstGeom prst="rect">
            <a:avLst/>
          </a:prstGeom>
          <a:noFill/>
        </p:spPr>
        <p:txBody>
          <a:bodyPr wrap="square" rtlCol="0">
            <a:spAutoFit/>
          </a:bodyPr>
          <a:lstStyle/>
          <a:p>
            <a:pPr algn="ctr"/>
            <a:r>
              <a:rPr lang="en-US" sz="20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100</a:t>
            </a:r>
            <a:endPar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44" name="Group 20">
            <a:extLst>
              <a:ext uri="{FF2B5EF4-FFF2-40B4-BE49-F238E27FC236}">
                <a16:creationId xmlns:a16="http://schemas.microsoft.com/office/drawing/2014/main" id="{7C70F0D2-A626-4234-9D90-7097E10C49E4}"/>
              </a:ext>
            </a:extLst>
          </p:cNvPr>
          <p:cNvGrpSpPr>
            <a:grpSpLocks/>
          </p:cNvGrpSpPr>
          <p:nvPr/>
        </p:nvGrpSpPr>
        <p:grpSpPr bwMode="auto">
          <a:xfrm>
            <a:off x="2894014" y="2360615"/>
            <a:ext cx="1179513" cy="1068388"/>
            <a:chOff x="289" y="2850"/>
            <a:chExt cx="743" cy="673"/>
          </a:xfrm>
        </p:grpSpPr>
        <p:sp>
          <p:nvSpPr>
            <p:cNvPr id="45" name="AutoShape 21">
              <a:extLst>
                <a:ext uri="{FF2B5EF4-FFF2-40B4-BE49-F238E27FC236}">
                  <a16:creationId xmlns:a16="http://schemas.microsoft.com/office/drawing/2014/main" id="{C92063A3-63BD-4EDD-B2A0-8C8A732CE5B8}"/>
                </a:ext>
              </a:extLst>
            </p:cNvPr>
            <p:cNvSpPr>
              <a:spLocks noChangeArrowheads="1"/>
            </p:cNvSpPr>
            <p:nvPr/>
          </p:nvSpPr>
          <p:spPr bwMode="auto">
            <a:xfrm>
              <a:off x="289" y="2919"/>
              <a:ext cx="743" cy="604"/>
            </a:xfrm>
            <a:prstGeom prst="rightArrow">
              <a:avLst>
                <a:gd name="adj1" fmla="val 75009"/>
                <a:gd name="adj2" fmla="val 62498"/>
              </a:avLst>
            </a:prstGeom>
            <a:solidFill>
              <a:srgbClr val="80BE15"/>
            </a:solidFill>
            <a:ln w="12700">
              <a:solidFill>
                <a:schemeClr val="bg1"/>
              </a:solidFill>
              <a:miter lim="800000"/>
              <a:headEnd/>
              <a:tailEnd/>
            </a:ln>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46" name="Rectangle 22">
              <a:extLst>
                <a:ext uri="{FF2B5EF4-FFF2-40B4-BE49-F238E27FC236}">
                  <a16:creationId xmlns:a16="http://schemas.microsoft.com/office/drawing/2014/main" id="{C2AFF236-929F-4090-BA5B-C7E45AA095DD}"/>
                </a:ext>
              </a:extLst>
            </p:cNvPr>
            <p:cNvSpPr>
              <a:spLocks noChangeArrowheads="1"/>
            </p:cNvSpPr>
            <p:nvPr/>
          </p:nvSpPr>
          <p:spPr bwMode="auto">
            <a:xfrm>
              <a:off x="318" y="2850"/>
              <a:ext cx="684" cy="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eaLnBrk="1" fontAlgn="base" hangingPunct="1">
                <a:spcBef>
                  <a:spcPct val="0"/>
                </a:spcBef>
                <a:spcAft>
                  <a:spcPct val="0"/>
                </a:spcAft>
                <a:defRPr/>
              </a:pPr>
              <a:br>
                <a:rPr lang="en-US" altLang="en-US" sz="1800" dirty="0">
                  <a:solidFill>
                    <a:srgbClr val="FFFFFF"/>
                  </a:solidFill>
                  <a:latin typeface="Univers (W1)" charset="0"/>
                </a:rPr>
              </a:br>
              <a:r>
                <a:rPr lang="en-US" altLang="en-US" sz="1800" dirty="0">
                  <a:solidFill>
                    <a:srgbClr val="FFFFFF"/>
                  </a:solidFill>
                  <a:latin typeface="Univers (W1)" charset="0"/>
                </a:rPr>
                <a:t>$$</a:t>
              </a:r>
            </a:p>
            <a:p>
              <a:pPr eaLnBrk="1" fontAlgn="base" hangingPunct="1">
                <a:spcBef>
                  <a:spcPct val="0"/>
                </a:spcBef>
                <a:spcAft>
                  <a:spcPct val="0"/>
                </a:spcAft>
                <a:defRPr/>
              </a:pPr>
              <a:r>
                <a:rPr lang="en-US" altLang="en-US" sz="1800" dirty="0">
                  <a:solidFill>
                    <a:srgbClr val="FFFFFF"/>
                  </a:solidFill>
                  <a:latin typeface="Univers (W1)" charset="0"/>
                </a:rPr>
                <a:t>Spent</a:t>
              </a:r>
            </a:p>
          </p:txBody>
        </p:sp>
      </p:grpSp>
      <p:grpSp>
        <p:nvGrpSpPr>
          <p:cNvPr id="47" name="Group 26">
            <a:extLst>
              <a:ext uri="{FF2B5EF4-FFF2-40B4-BE49-F238E27FC236}">
                <a16:creationId xmlns:a16="http://schemas.microsoft.com/office/drawing/2014/main" id="{EF4AC7C5-073E-4FD9-B060-D00080B4389B}"/>
              </a:ext>
            </a:extLst>
          </p:cNvPr>
          <p:cNvGrpSpPr>
            <a:grpSpLocks/>
          </p:cNvGrpSpPr>
          <p:nvPr/>
        </p:nvGrpSpPr>
        <p:grpSpPr bwMode="auto">
          <a:xfrm rot="994381">
            <a:off x="3748383" y="5528420"/>
            <a:ext cx="1371600" cy="966787"/>
            <a:chOff x="4949" y="2308"/>
            <a:chExt cx="701" cy="609"/>
          </a:xfrm>
        </p:grpSpPr>
        <p:sp>
          <p:nvSpPr>
            <p:cNvPr id="48" name="AutoShape 27">
              <a:extLst>
                <a:ext uri="{FF2B5EF4-FFF2-40B4-BE49-F238E27FC236}">
                  <a16:creationId xmlns:a16="http://schemas.microsoft.com/office/drawing/2014/main" id="{8CF20B20-F1EB-4DA3-A093-47C6768D8E35}"/>
                </a:ext>
              </a:extLst>
            </p:cNvPr>
            <p:cNvSpPr>
              <a:spLocks noChangeArrowheads="1"/>
            </p:cNvSpPr>
            <p:nvPr/>
          </p:nvSpPr>
          <p:spPr bwMode="auto">
            <a:xfrm>
              <a:off x="4949" y="2308"/>
              <a:ext cx="644" cy="609"/>
            </a:xfrm>
            <a:prstGeom prst="rightArrow">
              <a:avLst>
                <a:gd name="adj1" fmla="val 75009"/>
                <a:gd name="adj2" fmla="val 52878"/>
              </a:avLst>
            </a:prstGeom>
            <a:solidFill>
              <a:srgbClr val="80BE15"/>
            </a:solidFill>
            <a:ln w="12700">
              <a:solidFill>
                <a:schemeClr val="bg1"/>
              </a:solidFill>
              <a:miter lim="800000"/>
              <a:headEnd/>
              <a:tailEnd/>
            </a:ln>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49" name="Rectangle 28">
              <a:extLst>
                <a:ext uri="{FF2B5EF4-FFF2-40B4-BE49-F238E27FC236}">
                  <a16:creationId xmlns:a16="http://schemas.microsoft.com/office/drawing/2014/main" id="{20CA5DE1-769B-4316-9713-A8FFDAA46CD5}"/>
                </a:ext>
              </a:extLst>
            </p:cNvPr>
            <p:cNvSpPr>
              <a:spLocks noChangeArrowheads="1"/>
            </p:cNvSpPr>
            <p:nvPr/>
          </p:nvSpPr>
          <p:spPr bwMode="auto">
            <a:xfrm>
              <a:off x="4966" y="2416"/>
              <a:ext cx="684"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eaLnBrk="1" fontAlgn="base" hangingPunct="1">
                <a:spcBef>
                  <a:spcPct val="0"/>
                </a:spcBef>
                <a:spcAft>
                  <a:spcPct val="0"/>
                </a:spcAft>
                <a:defRPr/>
              </a:pPr>
              <a:r>
                <a:rPr lang="en-US" altLang="en-US" sz="1800">
                  <a:solidFill>
                    <a:srgbClr val="FFFFFF"/>
                  </a:solidFill>
                  <a:latin typeface="Univers (W1)" charset="0"/>
                </a:rPr>
                <a:t>$$$</a:t>
              </a:r>
            </a:p>
            <a:p>
              <a:pPr eaLnBrk="1" fontAlgn="base" hangingPunct="1">
                <a:spcBef>
                  <a:spcPct val="0"/>
                </a:spcBef>
                <a:spcAft>
                  <a:spcPct val="0"/>
                </a:spcAft>
                <a:defRPr/>
              </a:pPr>
              <a:r>
                <a:rPr lang="en-US" altLang="en-US" sz="1800">
                  <a:solidFill>
                    <a:srgbClr val="FFFFFF"/>
                  </a:solidFill>
                  <a:latin typeface="Univers (W1)" charset="0"/>
                </a:rPr>
                <a:t>Got</a:t>
              </a:r>
            </a:p>
          </p:txBody>
        </p:sp>
      </p:grpSp>
      <p:sp>
        <p:nvSpPr>
          <p:cNvPr id="50" name="Oval 4">
            <a:extLst>
              <a:ext uri="{FF2B5EF4-FFF2-40B4-BE49-F238E27FC236}">
                <a16:creationId xmlns:a16="http://schemas.microsoft.com/office/drawing/2014/main" id="{0A4A361E-FDA8-4945-80C9-35503A0B0DD9}"/>
              </a:ext>
            </a:extLst>
          </p:cNvPr>
          <p:cNvSpPr>
            <a:spLocks noChangeArrowheads="1"/>
          </p:cNvSpPr>
          <p:nvPr/>
        </p:nvSpPr>
        <p:spPr bwMode="auto">
          <a:xfrm rot="5400000">
            <a:off x="5483157" y="2382901"/>
            <a:ext cx="401638" cy="401638"/>
          </a:xfrm>
          <a:prstGeom prst="ellipse">
            <a:avLst/>
          </a:prstGeom>
          <a:solidFill>
            <a:srgbClr val="800080"/>
          </a:solidFill>
          <a:ln w="12700">
            <a:solidFill>
              <a:schemeClr val="folHlink"/>
            </a:solidFill>
            <a:round/>
            <a:headEnd/>
            <a:tailEnd/>
          </a:ln>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51" name="Oval 5">
            <a:extLst>
              <a:ext uri="{FF2B5EF4-FFF2-40B4-BE49-F238E27FC236}">
                <a16:creationId xmlns:a16="http://schemas.microsoft.com/office/drawing/2014/main" id="{A7B11FB8-B488-4A37-A7F1-239BF01E5346}"/>
              </a:ext>
            </a:extLst>
          </p:cNvPr>
          <p:cNvSpPr>
            <a:spLocks noChangeArrowheads="1"/>
          </p:cNvSpPr>
          <p:nvPr/>
        </p:nvSpPr>
        <p:spPr bwMode="auto">
          <a:xfrm rot="5400000">
            <a:off x="5514180" y="3268684"/>
            <a:ext cx="401638" cy="401638"/>
          </a:xfrm>
          <a:prstGeom prst="ellipse">
            <a:avLst/>
          </a:prstGeom>
          <a:solidFill>
            <a:srgbClr val="800080"/>
          </a:solidFill>
          <a:ln w="12700">
            <a:solidFill>
              <a:schemeClr val="folHlink"/>
            </a:solidFill>
            <a:round/>
            <a:headEnd/>
            <a:tailEnd/>
          </a:ln>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52" name="Rectangle 6">
            <a:extLst>
              <a:ext uri="{FF2B5EF4-FFF2-40B4-BE49-F238E27FC236}">
                <a16:creationId xmlns:a16="http://schemas.microsoft.com/office/drawing/2014/main" id="{46B262A9-C270-4EAC-8694-3CDD5794FEDC}"/>
              </a:ext>
            </a:extLst>
          </p:cNvPr>
          <p:cNvSpPr>
            <a:spLocks noChangeArrowheads="1"/>
          </p:cNvSpPr>
          <p:nvPr/>
        </p:nvSpPr>
        <p:spPr bwMode="auto">
          <a:xfrm>
            <a:off x="5376999" y="1453685"/>
            <a:ext cx="817562"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eaLnBrk="1" fontAlgn="base" hangingPunct="1">
              <a:spcBef>
                <a:spcPct val="0"/>
              </a:spcBef>
              <a:spcAft>
                <a:spcPct val="0"/>
              </a:spcAft>
              <a:defRPr/>
            </a:pPr>
            <a:r>
              <a:rPr lang="en-US" altLang="en-US" sz="1600" dirty="0">
                <a:solidFill>
                  <a:srgbClr val="FFFFFF"/>
                </a:solidFill>
                <a:latin typeface="Univers (W1)" charset="0"/>
              </a:rPr>
              <a:t>1000</a:t>
            </a:r>
          </a:p>
        </p:txBody>
      </p:sp>
      <p:sp>
        <p:nvSpPr>
          <p:cNvPr id="53" name="Rectangle 7">
            <a:extLst>
              <a:ext uri="{FF2B5EF4-FFF2-40B4-BE49-F238E27FC236}">
                <a16:creationId xmlns:a16="http://schemas.microsoft.com/office/drawing/2014/main" id="{61BA8364-D558-4A20-87CD-954349853AC7}"/>
              </a:ext>
            </a:extLst>
          </p:cNvPr>
          <p:cNvSpPr>
            <a:spLocks noChangeArrowheads="1"/>
          </p:cNvSpPr>
          <p:nvPr/>
        </p:nvSpPr>
        <p:spPr bwMode="auto">
          <a:xfrm>
            <a:off x="5498688" y="2411216"/>
            <a:ext cx="413575"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r>
              <a:rPr lang="en-US" altLang="en-US" sz="1600" dirty="0">
                <a:solidFill>
                  <a:srgbClr val="FFFFFF"/>
                </a:solidFill>
                <a:latin typeface="Univers (W1)" charset="0"/>
              </a:rPr>
              <a:t>10</a:t>
            </a:r>
          </a:p>
        </p:txBody>
      </p:sp>
      <p:sp>
        <p:nvSpPr>
          <p:cNvPr id="54" name="Rectangle 8">
            <a:extLst>
              <a:ext uri="{FF2B5EF4-FFF2-40B4-BE49-F238E27FC236}">
                <a16:creationId xmlns:a16="http://schemas.microsoft.com/office/drawing/2014/main" id="{07F9598A-2840-445A-9080-B753246CBDDD}"/>
              </a:ext>
            </a:extLst>
          </p:cNvPr>
          <p:cNvSpPr>
            <a:spLocks noChangeArrowheads="1"/>
          </p:cNvSpPr>
          <p:nvPr/>
        </p:nvSpPr>
        <p:spPr bwMode="auto">
          <a:xfrm>
            <a:off x="4800600" y="4372834"/>
            <a:ext cx="5905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eaLnBrk="1" fontAlgn="base" hangingPunct="1">
              <a:spcBef>
                <a:spcPct val="0"/>
              </a:spcBef>
              <a:spcAft>
                <a:spcPct val="0"/>
              </a:spcAft>
              <a:defRPr/>
            </a:pPr>
            <a:r>
              <a:rPr lang="en-US" altLang="en-US" sz="1600">
                <a:solidFill>
                  <a:srgbClr val="FFFFFF"/>
                </a:solidFill>
                <a:latin typeface="Univers (W1)" charset="0"/>
              </a:rPr>
              <a:t>10%</a:t>
            </a:r>
          </a:p>
        </p:txBody>
      </p:sp>
      <p:sp>
        <p:nvSpPr>
          <p:cNvPr id="55" name="Oval 9">
            <a:extLst>
              <a:ext uri="{FF2B5EF4-FFF2-40B4-BE49-F238E27FC236}">
                <a16:creationId xmlns:a16="http://schemas.microsoft.com/office/drawing/2014/main" id="{58231554-C59B-4D05-9F56-EC7F89A8CBF7}"/>
              </a:ext>
            </a:extLst>
          </p:cNvPr>
          <p:cNvSpPr>
            <a:spLocks noChangeArrowheads="1"/>
          </p:cNvSpPr>
          <p:nvPr/>
        </p:nvSpPr>
        <p:spPr bwMode="auto">
          <a:xfrm rot="5400000">
            <a:off x="5395119" y="58803"/>
            <a:ext cx="642938" cy="3175000"/>
          </a:xfrm>
          <a:prstGeom prst="ellipse">
            <a:avLst/>
          </a:prstGeom>
          <a:noFill/>
          <a:ln w="25400">
            <a:solidFill>
              <a:srgbClr val="99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56" name="Line 10">
            <a:extLst>
              <a:ext uri="{FF2B5EF4-FFF2-40B4-BE49-F238E27FC236}">
                <a16:creationId xmlns:a16="http://schemas.microsoft.com/office/drawing/2014/main" id="{79AB066D-045D-4714-9847-DD25610569F8}"/>
              </a:ext>
            </a:extLst>
          </p:cNvPr>
          <p:cNvSpPr>
            <a:spLocks noChangeShapeType="1"/>
          </p:cNvSpPr>
          <p:nvPr/>
        </p:nvSpPr>
        <p:spPr bwMode="auto">
          <a:xfrm rot="5400000">
            <a:off x="4506893" y="3469349"/>
            <a:ext cx="4645025" cy="992188"/>
          </a:xfrm>
          <a:prstGeom prst="line">
            <a:avLst/>
          </a:prstGeom>
          <a:noFill/>
          <a:ln w="25400">
            <a:solidFill>
              <a:srgbClr val="99CCFF"/>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57" name="Line 11">
            <a:extLst>
              <a:ext uri="{FF2B5EF4-FFF2-40B4-BE49-F238E27FC236}">
                <a16:creationId xmlns:a16="http://schemas.microsoft.com/office/drawing/2014/main" id="{C52C9E29-262C-4E17-9B5E-7CDD01687577}"/>
              </a:ext>
            </a:extLst>
          </p:cNvPr>
          <p:cNvSpPr>
            <a:spLocks noChangeShapeType="1"/>
          </p:cNvSpPr>
          <p:nvPr/>
        </p:nvSpPr>
        <p:spPr bwMode="auto">
          <a:xfrm rot="5400000" flipV="1">
            <a:off x="2282825" y="3455259"/>
            <a:ext cx="4654550" cy="990600"/>
          </a:xfrm>
          <a:prstGeom prst="line">
            <a:avLst/>
          </a:prstGeom>
          <a:noFill/>
          <a:ln w="25400">
            <a:solidFill>
              <a:srgbClr val="99CCFF"/>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58" name="Oval 12">
            <a:extLst>
              <a:ext uri="{FF2B5EF4-FFF2-40B4-BE49-F238E27FC236}">
                <a16:creationId xmlns:a16="http://schemas.microsoft.com/office/drawing/2014/main" id="{72FB6579-8CD1-42C3-808A-A012C854B98A}"/>
              </a:ext>
            </a:extLst>
          </p:cNvPr>
          <p:cNvSpPr>
            <a:spLocks noChangeArrowheads="1"/>
          </p:cNvSpPr>
          <p:nvPr/>
        </p:nvSpPr>
        <p:spPr bwMode="auto">
          <a:xfrm rot="5400000">
            <a:off x="5423694" y="1198499"/>
            <a:ext cx="582613" cy="2743200"/>
          </a:xfrm>
          <a:prstGeom prst="ellipse">
            <a:avLst/>
          </a:prstGeom>
          <a:noFill/>
          <a:ln w="25400">
            <a:solidFill>
              <a:srgbClr val="99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59" name="Oval 13">
            <a:extLst>
              <a:ext uri="{FF2B5EF4-FFF2-40B4-BE49-F238E27FC236}">
                <a16:creationId xmlns:a16="http://schemas.microsoft.com/office/drawing/2014/main" id="{3052A6D9-421C-4CF2-A743-B31780E4B665}"/>
              </a:ext>
            </a:extLst>
          </p:cNvPr>
          <p:cNvSpPr>
            <a:spLocks noChangeArrowheads="1"/>
          </p:cNvSpPr>
          <p:nvPr/>
        </p:nvSpPr>
        <p:spPr bwMode="auto">
          <a:xfrm rot="5400000">
            <a:off x="5436349" y="2279355"/>
            <a:ext cx="500063" cy="2401024"/>
          </a:xfrm>
          <a:prstGeom prst="ellipse">
            <a:avLst/>
          </a:prstGeom>
          <a:noFill/>
          <a:ln w="25400">
            <a:solidFill>
              <a:srgbClr val="99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60" name="Oval 14">
            <a:extLst>
              <a:ext uri="{FF2B5EF4-FFF2-40B4-BE49-F238E27FC236}">
                <a16:creationId xmlns:a16="http://schemas.microsoft.com/office/drawing/2014/main" id="{2167BF91-5B04-4B02-AF01-8A4DD05D9627}"/>
              </a:ext>
            </a:extLst>
          </p:cNvPr>
          <p:cNvSpPr>
            <a:spLocks noChangeArrowheads="1"/>
          </p:cNvSpPr>
          <p:nvPr/>
        </p:nvSpPr>
        <p:spPr bwMode="auto">
          <a:xfrm rot="5400000">
            <a:off x="5505450" y="5649184"/>
            <a:ext cx="419100" cy="1219200"/>
          </a:xfrm>
          <a:prstGeom prst="ellipse">
            <a:avLst/>
          </a:prstGeom>
          <a:solidFill>
            <a:srgbClr val="99CCFF"/>
          </a:solidFill>
          <a:ln w="25400">
            <a:solidFill>
              <a:srgbClr val="99CCFF"/>
            </a:solidFill>
            <a:round/>
            <a:headEnd/>
            <a:tailEnd/>
          </a:ln>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61" name="Rectangle 15">
            <a:extLst>
              <a:ext uri="{FF2B5EF4-FFF2-40B4-BE49-F238E27FC236}">
                <a16:creationId xmlns:a16="http://schemas.microsoft.com/office/drawing/2014/main" id="{FA0AD902-8795-4D1E-B566-189A488FE524}"/>
              </a:ext>
            </a:extLst>
          </p:cNvPr>
          <p:cNvSpPr>
            <a:spLocks noChangeArrowheads="1"/>
          </p:cNvSpPr>
          <p:nvPr/>
        </p:nvSpPr>
        <p:spPr bwMode="auto">
          <a:xfrm>
            <a:off x="7232468" y="2445343"/>
            <a:ext cx="658706"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fontAlgn="base">
              <a:spcBef>
                <a:spcPct val="0"/>
              </a:spcBef>
              <a:spcAft>
                <a:spcPct val="0"/>
              </a:spcAft>
              <a:defRPr/>
            </a:pPr>
            <a:r>
              <a:rPr lang="en-US" altLang="en-US" sz="1600" dirty="0">
                <a:solidFill>
                  <a:srgbClr val="063DE8"/>
                </a:solidFill>
                <a:latin typeface="Univers Extended" charset="0"/>
              </a:rPr>
              <a:t>Clicks</a:t>
            </a:r>
          </a:p>
        </p:txBody>
      </p:sp>
      <p:sp>
        <p:nvSpPr>
          <p:cNvPr id="62" name="Rectangle 17">
            <a:extLst>
              <a:ext uri="{FF2B5EF4-FFF2-40B4-BE49-F238E27FC236}">
                <a16:creationId xmlns:a16="http://schemas.microsoft.com/office/drawing/2014/main" id="{782F81A8-6F70-49AF-AA1A-A94BA055EA68}"/>
              </a:ext>
            </a:extLst>
          </p:cNvPr>
          <p:cNvSpPr>
            <a:spLocks noChangeArrowheads="1"/>
          </p:cNvSpPr>
          <p:nvPr/>
        </p:nvSpPr>
        <p:spPr bwMode="auto">
          <a:xfrm>
            <a:off x="6886893" y="4204561"/>
            <a:ext cx="1217385"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fontAlgn="base">
              <a:spcBef>
                <a:spcPct val="0"/>
              </a:spcBef>
              <a:spcAft>
                <a:spcPct val="0"/>
              </a:spcAft>
              <a:defRPr/>
            </a:pPr>
            <a:r>
              <a:rPr lang="en-US" altLang="en-US" sz="1600" dirty="0">
                <a:solidFill>
                  <a:srgbClr val="063DE8"/>
                </a:solidFill>
                <a:latin typeface="Univers Extended" charset="0"/>
              </a:rPr>
              <a:t>Conversions</a:t>
            </a:r>
          </a:p>
        </p:txBody>
      </p:sp>
      <p:sp>
        <p:nvSpPr>
          <p:cNvPr id="63" name="Rectangle 18">
            <a:extLst>
              <a:ext uri="{FF2B5EF4-FFF2-40B4-BE49-F238E27FC236}">
                <a16:creationId xmlns:a16="http://schemas.microsoft.com/office/drawing/2014/main" id="{897B7B79-32C5-4476-8D4F-9EF6FE6C4968}"/>
              </a:ext>
            </a:extLst>
          </p:cNvPr>
          <p:cNvSpPr>
            <a:spLocks noChangeArrowheads="1"/>
          </p:cNvSpPr>
          <p:nvPr/>
        </p:nvSpPr>
        <p:spPr bwMode="auto">
          <a:xfrm>
            <a:off x="6487362" y="6049234"/>
            <a:ext cx="493340"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fontAlgn="base">
              <a:spcBef>
                <a:spcPct val="0"/>
              </a:spcBef>
              <a:spcAft>
                <a:spcPct val="0"/>
              </a:spcAft>
              <a:defRPr/>
            </a:pPr>
            <a:r>
              <a:rPr lang="en-US" altLang="en-US" sz="1600" dirty="0">
                <a:solidFill>
                  <a:srgbClr val="063DE8"/>
                </a:solidFill>
                <a:latin typeface="Univers Extended" charset="0"/>
              </a:rPr>
              <a:t>ROI</a:t>
            </a:r>
          </a:p>
        </p:txBody>
      </p:sp>
      <p:sp>
        <p:nvSpPr>
          <p:cNvPr id="64" name="Oval 29">
            <a:extLst>
              <a:ext uri="{FF2B5EF4-FFF2-40B4-BE49-F238E27FC236}">
                <a16:creationId xmlns:a16="http://schemas.microsoft.com/office/drawing/2014/main" id="{3CB26D78-D230-45A2-A494-4EE5F9237DFB}"/>
              </a:ext>
            </a:extLst>
          </p:cNvPr>
          <p:cNvSpPr>
            <a:spLocks noChangeArrowheads="1"/>
          </p:cNvSpPr>
          <p:nvPr/>
        </p:nvSpPr>
        <p:spPr bwMode="auto">
          <a:xfrm rot="5400000">
            <a:off x="5562600" y="6049234"/>
            <a:ext cx="401638" cy="401638"/>
          </a:xfrm>
          <a:prstGeom prst="ellipse">
            <a:avLst/>
          </a:prstGeom>
          <a:solidFill>
            <a:srgbClr val="800080"/>
          </a:solidFill>
          <a:ln w="12700">
            <a:solidFill>
              <a:schemeClr val="folHlink"/>
            </a:solidFill>
            <a:round/>
            <a:headEnd/>
            <a:tailEnd/>
          </a:ln>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65" name="Rectangle 30">
            <a:extLst>
              <a:ext uri="{FF2B5EF4-FFF2-40B4-BE49-F238E27FC236}">
                <a16:creationId xmlns:a16="http://schemas.microsoft.com/office/drawing/2014/main" id="{6A1866B4-127B-49CE-83B2-8B2148332A20}"/>
              </a:ext>
            </a:extLst>
          </p:cNvPr>
          <p:cNvSpPr>
            <a:spLocks noChangeArrowheads="1"/>
          </p:cNvSpPr>
          <p:nvPr/>
        </p:nvSpPr>
        <p:spPr bwMode="auto">
          <a:xfrm>
            <a:off x="5486400" y="4906234"/>
            <a:ext cx="4778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eaLnBrk="1" fontAlgn="base" hangingPunct="1">
              <a:spcBef>
                <a:spcPct val="0"/>
              </a:spcBef>
              <a:spcAft>
                <a:spcPct val="0"/>
              </a:spcAft>
              <a:defRPr/>
            </a:pPr>
            <a:r>
              <a:rPr lang="en-US" altLang="en-US" sz="1600">
                <a:solidFill>
                  <a:srgbClr val="FFFFFF"/>
                </a:solidFill>
                <a:latin typeface="Univers (W1)" charset="0"/>
              </a:rPr>
              <a:t>1%</a:t>
            </a:r>
          </a:p>
        </p:txBody>
      </p:sp>
      <p:sp>
        <p:nvSpPr>
          <p:cNvPr id="66" name="Rectangle 31">
            <a:extLst>
              <a:ext uri="{FF2B5EF4-FFF2-40B4-BE49-F238E27FC236}">
                <a16:creationId xmlns:a16="http://schemas.microsoft.com/office/drawing/2014/main" id="{C7D4D1C5-2305-4459-8DDF-5EBF1C1EBF89}"/>
              </a:ext>
            </a:extLst>
          </p:cNvPr>
          <p:cNvSpPr>
            <a:spLocks noChangeArrowheads="1"/>
          </p:cNvSpPr>
          <p:nvPr/>
        </p:nvSpPr>
        <p:spPr bwMode="auto">
          <a:xfrm>
            <a:off x="5522912" y="3329079"/>
            <a:ext cx="4778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eaLnBrk="1" fontAlgn="base" hangingPunct="1">
              <a:spcBef>
                <a:spcPct val="0"/>
              </a:spcBef>
              <a:spcAft>
                <a:spcPct val="0"/>
              </a:spcAft>
              <a:defRPr/>
            </a:pPr>
            <a:r>
              <a:rPr lang="en-US" altLang="en-US" sz="1600" dirty="0">
                <a:solidFill>
                  <a:srgbClr val="FFFFFF"/>
                </a:solidFill>
                <a:latin typeface="Univers (W1)" charset="0"/>
              </a:rPr>
              <a:t>1%</a:t>
            </a:r>
          </a:p>
        </p:txBody>
      </p:sp>
      <p:sp>
        <p:nvSpPr>
          <p:cNvPr id="67" name="Oval 33">
            <a:extLst>
              <a:ext uri="{FF2B5EF4-FFF2-40B4-BE49-F238E27FC236}">
                <a16:creationId xmlns:a16="http://schemas.microsoft.com/office/drawing/2014/main" id="{6E75F3C3-373F-4508-AB84-65AFE831EFAA}"/>
              </a:ext>
            </a:extLst>
          </p:cNvPr>
          <p:cNvSpPr>
            <a:spLocks noChangeArrowheads="1"/>
          </p:cNvSpPr>
          <p:nvPr/>
        </p:nvSpPr>
        <p:spPr bwMode="auto">
          <a:xfrm rot="5400000">
            <a:off x="5508208" y="4139703"/>
            <a:ext cx="401638" cy="406470"/>
          </a:xfrm>
          <a:prstGeom prst="ellipse">
            <a:avLst/>
          </a:prstGeom>
          <a:solidFill>
            <a:srgbClr val="800080"/>
          </a:solidFill>
          <a:ln w="12700">
            <a:solidFill>
              <a:schemeClr val="folHlink"/>
            </a:solidFill>
            <a:round/>
            <a:headEnd/>
            <a:tailEnd/>
          </a:ln>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68" name="Oval 32">
            <a:extLst>
              <a:ext uri="{FF2B5EF4-FFF2-40B4-BE49-F238E27FC236}">
                <a16:creationId xmlns:a16="http://schemas.microsoft.com/office/drawing/2014/main" id="{DFBF3E47-22E8-44F7-A8FA-9C80DC2B75E7}"/>
              </a:ext>
            </a:extLst>
          </p:cNvPr>
          <p:cNvSpPr>
            <a:spLocks noChangeArrowheads="1"/>
          </p:cNvSpPr>
          <p:nvPr/>
        </p:nvSpPr>
        <p:spPr bwMode="auto">
          <a:xfrm rot="5400000">
            <a:off x="5502335" y="3323100"/>
            <a:ext cx="420954" cy="2020366"/>
          </a:xfrm>
          <a:prstGeom prst="ellipse">
            <a:avLst/>
          </a:prstGeom>
          <a:noFill/>
          <a:ln w="25400">
            <a:solidFill>
              <a:srgbClr val="99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69" name="Rectangle 34">
            <a:extLst>
              <a:ext uri="{FF2B5EF4-FFF2-40B4-BE49-F238E27FC236}">
                <a16:creationId xmlns:a16="http://schemas.microsoft.com/office/drawing/2014/main" id="{21CD758D-E484-4368-B9DF-95EE06797F82}"/>
              </a:ext>
            </a:extLst>
          </p:cNvPr>
          <p:cNvSpPr>
            <a:spLocks noChangeArrowheads="1"/>
          </p:cNvSpPr>
          <p:nvPr/>
        </p:nvSpPr>
        <p:spPr bwMode="auto">
          <a:xfrm>
            <a:off x="5537338" y="4163685"/>
            <a:ext cx="299762"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r>
              <a:rPr lang="en-US" altLang="en-US" sz="1600" dirty="0">
                <a:solidFill>
                  <a:srgbClr val="FFFFFF"/>
                </a:solidFill>
                <a:latin typeface="Univers (W1)" charset="0"/>
              </a:rPr>
              <a:t>2</a:t>
            </a:r>
          </a:p>
        </p:txBody>
      </p:sp>
      <p:sp>
        <p:nvSpPr>
          <p:cNvPr id="70" name="Rectangle 35">
            <a:extLst>
              <a:ext uri="{FF2B5EF4-FFF2-40B4-BE49-F238E27FC236}">
                <a16:creationId xmlns:a16="http://schemas.microsoft.com/office/drawing/2014/main" id="{995046C9-A4D7-4D58-AB8C-DC5BBF3D057D}"/>
              </a:ext>
            </a:extLst>
          </p:cNvPr>
          <p:cNvSpPr>
            <a:spLocks noChangeArrowheads="1"/>
          </p:cNvSpPr>
          <p:nvPr/>
        </p:nvSpPr>
        <p:spPr bwMode="auto">
          <a:xfrm>
            <a:off x="5470433" y="6066583"/>
            <a:ext cx="596318"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r>
              <a:rPr lang="en-US" altLang="en-US" sz="1600" dirty="0">
                <a:solidFill>
                  <a:srgbClr val="FFFFFF"/>
                </a:solidFill>
                <a:latin typeface="Univers (W1)" charset="0"/>
              </a:rPr>
              <a:t>10%</a:t>
            </a:r>
          </a:p>
        </p:txBody>
      </p:sp>
      <p:sp>
        <p:nvSpPr>
          <p:cNvPr id="71" name="Oval 70">
            <a:extLst>
              <a:ext uri="{FF2B5EF4-FFF2-40B4-BE49-F238E27FC236}">
                <a16:creationId xmlns:a16="http://schemas.microsoft.com/office/drawing/2014/main" id="{633C5545-AAEB-445F-BD21-B50D84385BFE}"/>
              </a:ext>
            </a:extLst>
          </p:cNvPr>
          <p:cNvSpPr>
            <a:spLocks noChangeArrowheads="1"/>
          </p:cNvSpPr>
          <p:nvPr/>
        </p:nvSpPr>
        <p:spPr bwMode="auto">
          <a:xfrm rot="5400000">
            <a:off x="5514841" y="4477065"/>
            <a:ext cx="420954" cy="1645921"/>
          </a:xfrm>
          <a:prstGeom prst="ellipse">
            <a:avLst/>
          </a:prstGeom>
          <a:noFill/>
          <a:ln w="25400">
            <a:solidFill>
              <a:srgbClr val="99C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72" name="Oval 71">
            <a:extLst>
              <a:ext uri="{FF2B5EF4-FFF2-40B4-BE49-F238E27FC236}">
                <a16:creationId xmlns:a16="http://schemas.microsoft.com/office/drawing/2014/main" id="{0AE1F43D-5028-4812-99CD-40EEBE901600}"/>
              </a:ext>
            </a:extLst>
          </p:cNvPr>
          <p:cNvSpPr>
            <a:spLocks noChangeArrowheads="1"/>
          </p:cNvSpPr>
          <p:nvPr/>
        </p:nvSpPr>
        <p:spPr bwMode="auto">
          <a:xfrm rot="5400000">
            <a:off x="5529912" y="5106448"/>
            <a:ext cx="401638" cy="406470"/>
          </a:xfrm>
          <a:prstGeom prst="ellipse">
            <a:avLst/>
          </a:prstGeom>
          <a:solidFill>
            <a:srgbClr val="800080"/>
          </a:solidFill>
          <a:ln w="12700">
            <a:solidFill>
              <a:schemeClr val="folHlink"/>
            </a:solidFill>
            <a:round/>
            <a:headEnd/>
            <a:tailEnd/>
          </a:ln>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73" name="Rectangle 31">
            <a:extLst>
              <a:ext uri="{FF2B5EF4-FFF2-40B4-BE49-F238E27FC236}">
                <a16:creationId xmlns:a16="http://schemas.microsoft.com/office/drawing/2014/main" id="{CE7D3584-ECDF-40D2-A943-827027D51699}"/>
              </a:ext>
            </a:extLst>
          </p:cNvPr>
          <p:cNvSpPr>
            <a:spLocks noChangeArrowheads="1"/>
          </p:cNvSpPr>
          <p:nvPr/>
        </p:nvSpPr>
        <p:spPr bwMode="auto">
          <a:xfrm>
            <a:off x="5517991" y="5131749"/>
            <a:ext cx="4778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eaLnBrk="1" fontAlgn="base" hangingPunct="1">
              <a:spcBef>
                <a:spcPct val="0"/>
              </a:spcBef>
              <a:spcAft>
                <a:spcPct val="0"/>
              </a:spcAft>
              <a:defRPr/>
            </a:pPr>
            <a:r>
              <a:rPr lang="en-US" altLang="en-US" sz="1600" dirty="0">
                <a:solidFill>
                  <a:srgbClr val="FFFFFF"/>
                </a:solidFill>
                <a:latin typeface="Univers (W1)" charset="0"/>
              </a:rPr>
              <a:t>2%</a:t>
            </a:r>
          </a:p>
        </p:txBody>
      </p:sp>
      <p:sp>
        <p:nvSpPr>
          <p:cNvPr id="74" name="Rectangle 17">
            <a:extLst>
              <a:ext uri="{FF2B5EF4-FFF2-40B4-BE49-F238E27FC236}">
                <a16:creationId xmlns:a16="http://schemas.microsoft.com/office/drawing/2014/main" id="{0CEB725B-8273-426C-9653-557E2258C037}"/>
              </a:ext>
            </a:extLst>
          </p:cNvPr>
          <p:cNvSpPr>
            <a:spLocks noChangeArrowheads="1"/>
          </p:cNvSpPr>
          <p:nvPr/>
        </p:nvSpPr>
        <p:spPr bwMode="auto">
          <a:xfrm>
            <a:off x="6662034" y="5140085"/>
            <a:ext cx="1521057"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fontAlgn="base">
              <a:spcBef>
                <a:spcPct val="0"/>
              </a:spcBef>
              <a:spcAft>
                <a:spcPct val="0"/>
              </a:spcAft>
              <a:defRPr/>
            </a:pPr>
            <a:r>
              <a:rPr lang="en-US" altLang="en-US" sz="1600" dirty="0">
                <a:solidFill>
                  <a:srgbClr val="063DE8"/>
                </a:solidFill>
                <a:latin typeface="Univers Extended" charset="0"/>
              </a:rPr>
              <a:t>Conversion rate</a:t>
            </a:r>
          </a:p>
        </p:txBody>
      </p:sp>
      <p:sp>
        <p:nvSpPr>
          <p:cNvPr id="75" name="Rectangle 16">
            <a:extLst>
              <a:ext uri="{FF2B5EF4-FFF2-40B4-BE49-F238E27FC236}">
                <a16:creationId xmlns:a16="http://schemas.microsoft.com/office/drawing/2014/main" id="{26AEF202-2F7F-49DD-B426-E9B2E505ED97}"/>
              </a:ext>
            </a:extLst>
          </p:cNvPr>
          <p:cNvSpPr>
            <a:spLocks noChangeArrowheads="1"/>
          </p:cNvSpPr>
          <p:nvPr/>
        </p:nvSpPr>
        <p:spPr bwMode="auto">
          <a:xfrm>
            <a:off x="7033463" y="3417354"/>
            <a:ext cx="2286395"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fontAlgn="base">
              <a:spcBef>
                <a:spcPct val="0"/>
              </a:spcBef>
              <a:spcAft>
                <a:spcPct val="0"/>
              </a:spcAft>
              <a:defRPr/>
            </a:pPr>
            <a:r>
              <a:rPr lang="en-US" altLang="en-US" sz="1600" dirty="0">
                <a:solidFill>
                  <a:srgbClr val="063DE8"/>
                </a:solidFill>
                <a:latin typeface="Univers Extended" charset="0"/>
              </a:rPr>
              <a:t>Click-Through Rate (CTR)</a:t>
            </a:r>
          </a:p>
        </p:txBody>
      </p:sp>
      <p:sp>
        <p:nvSpPr>
          <p:cNvPr id="76" name="Rectangle 36">
            <a:extLst>
              <a:ext uri="{FF2B5EF4-FFF2-40B4-BE49-F238E27FC236}">
                <a16:creationId xmlns:a16="http://schemas.microsoft.com/office/drawing/2014/main" id="{80620AED-FA16-4C89-A7A6-E2C189BCAC2D}"/>
              </a:ext>
            </a:extLst>
          </p:cNvPr>
          <p:cNvSpPr>
            <a:spLocks noChangeArrowheads="1"/>
          </p:cNvSpPr>
          <p:nvPr/>
        </p:nvSpPr>
        <p:spPr bwMode="auto">
          <a:xfrm>
            <a:off x="7439253" y="1471944"/>
            <a:ext cx="1207959"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fontAlgn="base">
              <a:spcBef>
                <a:spcPct val="0"/>
              </a:spcBef>
              <a:spcAft>
                <a:spcPct val="0"/>
              </a:spcAft>
              <a:defRPr/>
            </a:pPr>
            <a:r>
              <a:rPr lang="en-US" altLang="en-US" sz="1600" dirty="0">
                <a:solidFill>
                  <a:srgbClr val="063DE8"/>
                </a:solidFill>
                <a:latin typeface="Univers Extended" charset="0"/>
              </a:rPr>
              <a:t>Impressions</a:t>
            </a:r>
          </a:p>
        </p:txBody>
      </p:sp>
      <p:sp>
        <p:nvSpPr>
          <p:cNvPr id="77" name="Oval 3">
            <a:extLst>
              <a:ext uri="{FF2B5EF4-FFF2-40B4-BE49-F238E27FC236}">
                <a16:creationId xmlns:a16="http://schemas.microsoft.com/office/drawing/2014/main" id="{B3658B1B-D185-4266-91EF-7F6B38906698}"/>
              </a:ext>
            </a:extLst>
          </p:cNvPr>
          <p:cNvSpPr>
            <a:spLocks noChangeArrowheads="1"/>
          </p:cNvSpPr>
          <p:nvPr/>
        </p:nvSpPr>
        <p:spPr bwMode="auto">
          <a:xfrm rot="5400000">
            <a:off x="5419725" y="1407381"/>
            <a:ext cx="534988" cy="477838"/>
          </a:xfrm>
          <a:prstGeom prst="ellipse">
            <a:avLst/>
          </a:prstGeom>
          <a:solidFill>
            <a:srgbClr val="800080"/>
          </a:solidFill>
          <a:ln w="12700">
            <a:solidFill>
              <a:schemeClr val="folHlink"/>
            </a:solidFill>
            <a:round/>
            <a:headEnd/>
            <a:tailEnd/>
          </a:ln>
        </p:spPr>
        <p:txBody>
          <a:bodyPr wrap="none" anchor="ct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algn="ctr" eaLnBrk="1" fontAlgn="base" hangingPunct="1">
              <a:spcBef>
                <a:spcPct val="0"/>
              </a:spcBef>
              <a:spcAft>
                <a:spcPct val="0"/>
              </a:spcAft>
              <a:defRPr/>
            </a:pPr>
            <a:endParaRPr lang="en-US" altLang="en-US">
              <a:solidFill>
                <a:srgbClr val="063DE8"/>
              </a:solidFill>
            </a:endParaRPr>
          </a:p>
        </p:txBody>
      </p:sp>
      <p:sp>
        <p:nvSpPr>
          <p:cNvPr id="78" name="Rectangle 6">
            <a:extLst>
              <a:ext uri="{FF2B5EF4-FFF2-40B4-BE49-F238E27FC236}">
                <a16:creationId xmlns:a16="http://schemas.microsoft.com/office/drawing/2014/main" id="{A5A0541C-73F4-4404-92EF-F7FF7B95C6D5}"/>
              </a:ext>
            </a:extLst>
          </p:cNvPr>
          <p:cNvSpPr>
            <a:spLocks noChangeArrowheads="1"/>
          </p:cNvSpPr>
          <p:nvPr/>
        </p:nvSpPr>
        <p:spPr bwMode="auto">
          <a:xfrm>
            <a:off x="5376999" y="1453682"/>
            <a:ext cx="817562" cy="339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075" tIns="46038" rIns="92075" bIns="46038">
            <a:spAutoFit/>
          </a:bodyPr>
          <a:lstStyle>
            <a:lvl1pPr eaLnBrk="0" hangingPunct="0">
              <a:defRPr sz="1100" b="1">
                <a:solidFill>
                  <a:schemeClr val="tx2"/>
                </a:solidFill>
                <a:latin typeface="Times New Roman" pitchFamily="18" charset="0"/>
                <a:ea typeface="ＭＳ Ｐゴシック" pitchFamily="34" charset="-128"/>
              </a:defRPr>
            </a:lvl1pPr>
            <a:lvl2pPr marL="37931725" indent="-37474525" eaLnBrk="0" hangingPunct="0">
              <a:defRPr sz="1100" b="1">
                <a:solidFill>
                  <a:schemeClr val="tx2"/>
                </a:solidFill>
                <a:latin typeface="Times New Roman" pitchFamily="18" charset="0"/>
                <a:ea typeface="ＭＳ Ｐゴシック" pitchFamily="34" charset="-128"/>
              </a:defRPr>
            </a:lvl2pPr>
            <a:lvl3pPr eaLnBrk="0" hangingPunct="0">
              <a:defRPr sz="1100" b="1">
                <a:solidFill>
                  <a:schemeClr val="tx2"/>
                </a:solidFill>
                <a:latin typeface="Times New Roman" pitchFamily="18" charset="0"/>
                <a:ea typeface="ＭＳ Ｐゴシック" pitchFamily="34" charset="-128"/>
              </a:defRPr>
            </a:lvl3pPr>
            <a:lvl4pPr eaLnBrk="0" hangingPunct="0">
              <a:defRPr sz="1100" b="1">
                <a:solidFill>
                  <a:schemeClr val="tx2"/>
                </a:solidFill>
                <a:latin typeface="Times New Roman" pitchFamily="18" charset="0"/>
                <a:ea typeface="ＭＳ Ｐゴシック" pitchFamily="34" charset="-128"/>
              </a:defRPr>
            </a:lvl4pPr>
            <a:lvl5pPr eaLnBrk="0" hangingPunct="0">
              <a:defRPr sz="1100" b="1">
                <a:solidFill>
                  <a:schemeClr val="tx2"/>
                </a:solidFill>
                <a:latin typeface="Times New Roman" pitchFamily="18" charset="0"/>
                <a:ea typeface="ＭＳ Ｐゴシック" pitchFamily="34" charset="-128"/>
              </a:defRPr>
            </a:lvl5pPr>
            <a:lvl6pPr marL="4572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6pPr>
            <a:lvl7pPr marL="9144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7pPr>
            <a:lvl8pPr marL="13716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8pPr>
            <a:lvl9pPr marL="1828800" eaLnBrk="0" fontAlgn="base" hangingPunct="0">
              <a:spcBef>
                <a:spcPct val="0"/>
              </a:spcBef>
              <a:spcAft>
                <a:spcPct val="0"/>
              </a:spcAft>
              <a:defRPr sz="1100" b="1">
                <a:solidFill>
                  <a:schemeClr val="tx2"/>
                </a:solidFill>
                <a:latin typeface="Times New Roman" pitchFamily="18" charset="0"/>
                <a:ea typeface="ＭＳ Ｐゴシック" pitchFamily="34" charset="-128"/>
              </a:defRPr>
            </a:lvl9pPr>
          </a:lstStyle>
          <a:p>
            <a:pPr eaLnBrk="1" fontAlgn="base" hangingPunct="1">
              <a:spcBef>
                <a:spcPct val="0"/>
              </a:spcBef>
              <a:spcAft>
                <a:spcPct val="0"/>
              </a:spcAft>
              <a:defRPr/>
            </a:pPr>
            <a:r>
              <a:rPr lang="en-US" altLang="en-US" sz="1600" dirty="0">
                <a:solidFill>
                  <a:srgbClr val="FFFFFF"/>
                </a:solidFill>
                <a:latin typeface="Univers (W1)" charset="0"/>
              </a:rPr>
              <a:t>1000</a:t>
            </a:r>
          </a:p>
        </p:txBody>
      </p:sp>
    </p:spTree>
    <p:extLst>
      <p:ext uri="{BB962C8B-B14F-4D97-AF65-F5344CB8AC3E}">
        <p14:creationId xmlns:p14="http://schemas.microsoft.com/office/powerpoint/2010/main" val="1900979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Some Advertising Metrics</a:t>
            </a:r>
            <a:endParaRPr lang="en-US" dirty="0"/>
          </a:p>
        </p:txBody>
      </p:sp>
      <p:sp>
        <p:nvSpPr>
          <p:cNvPr id="3" name="Content Placeholder 2"/>
          <p:cNvSpPr>
            <a:spLocks noGrp="1"/>
          </p:cNvSpPr>
          <p:nvPr>
            <p:ph idx="1"/>
          </p:nvPr>
        </p:nvSpPr>
        <p:spPr>
          <a:xfrm>
            <a:off x="308540" y="1499619"/>
            <a:ext cx="11045260" cy="5007768"/>
          </a:xfrm>
        </p:spPr>
        <p:txBody>
          <a:bodyPr vert="horz" lIns="0" tIns="45720" rIns="0" bIns="45720" rtlCol="0" anchor="t" anchorCtr="0">
            <a:normAutofit lnSpcReduction="10000"/>
          </a:bodyPr>
          <a:lstStyle/>
          <a:p>
            <a:pPr>
              <a:lnSpc>
                <a:spcPct val="100000"/>
              </a:lnSpc>
              <a:spcBef>
                <a:spcPts val="600"/>
              </a:spcBef>
              <a:spcAft>
                <a:spcPts val="600"/>
              </a:spcAft>
            </a:pPr>
            <a:r>
              <a:rPr lang="en-US" altLang="en-US" sz="2800" b="1" dirty="0"/>
              <a:t>Impressions or Exposures</a:t>
            </a:r>
          </a:p>
          <a:p>
            <a:pPr lvl="1">
              <a:lnSpc>
                <a:spcPct val="100000"/>
              </a:lnSpc>
              <a:spcBef>
                <a:spcPts val="600"/>
              </a:spcBef>
              <a:spcAft>
                <a:spcPts val="600"/>
              </a:spcAft>
              <a:buFont typeface="Open Sans" panose="020B0606030504020204" pitchFamily="34" charset="0"/>
              <a:buChar char="−"/>
            </a:pPr>
            <a:r>
              <a:rPr lang="en-US" altLang="en-US" sz="2000" dirty="0"/>
              <a:t>The number of times a page containing the ad is viewed (measured as the number of times an ad rotates through or pops-up on a web site). </a:t>
            </a:r>
          </a:p>
          <a:p>
            <a:pPr>
              <a:lnSpc>
                <a:spcPct val="100000"/>
              </a:lnSpc>
              <a:spcBef>
                <a:spcPts val="600"/>
              </a:spcBef>
              <a:spcAft>
                <a:spcPts val="600"/>
              </a:spcAft>
            </a:pPr>
            <a:r>
              <a:rPr lang="en-US" altLang="en-US" sz="2800" b="1" dirty="0"/>
              <a:t>Cost-per-thousand impressions (CPM)</a:t>
            </a:r>
          </a:p>
          <a:p>
            <a:pPr lvl="1">
              <a:lnSpc>
                <a:spcPct val="100000"/>
              </a:lnSpc>
              <a:spcBef>
                <a:spcPts val="600"/>
              </a:spcBef>
              <a:spcAft>
                <a:spcPts val="600"/>
              </a:spcAft>
              <a:buFont typeface="Open Sans" panose="020B0606030504020204" pitchFamily="34" charset="0"/>
              <a:buChar char="−"/>
            </a:pPr>
            <a:r>
              <a:rPr lang="en-US" altLang="en-US" sz="2000" dirty="0"/>
              <a:t>The cost of gaining 1,000 impressions/exposures.  For example, if a banner ad has 30,000 impressions at a web site at a CPM of $5, the total cost of the ad is $150.</a:t>
            </a:r>
          </a:p>
          <a:p>
            <a:pPr>
              <a:lnSpc>
                <a:spcPct val="100000"/>
              </a:lnSpc>
              <a:spcBef>
                <a:spcPts val="600"/>
              </a:spcBef>
              <a:spcAft>
                <a:spcPts val="600"/>
              </a:spcAft>
            </a:pPr>
            <a:r>
              <a:rPr lang="en-US" altLang="en-US" sz="2800" b="1" dirty="0"/>
              <a:t>Click-through-rate (CTR)</a:t>
            </a:r>
          </a:p>
          <a:p>
            <a:pPr lvl="1">
              <a:lnSpc>
                <a:spcPct val="100000"/>
              </a:lnSpc>
              <a:spcBef>
                <a:spcPts val="600"/>
              </a:spcBef>
              <a:spcAft>
                <a:spcPts val="600"/>
              </a:spcAft>
              <a:buFont typeface="Open Sans" panose="020B0606030504020204" pitchFamily="34" charset="0"/>
              <a:buChar char="−"/>
            </a:pPr>
            <a:r>
              <a:rPr lang="en-US" altLang="en-US" sz="2000" dirty="0"/>
              <a:t>The number of visitors delivered to a site by a particular advertisement or the percentage of people who click on a web banner and visit a site, computed as a percentage of impressions.</a:t>
            </a:r>
          </a:p>
          <a:p>
            <a:pPr lvl="1">
              <a:lnSpc>
                <a:spcPct val="100000"/>
              </a:lnSpc>
              <a:spcBef>
                <a:spcPts val="600"/>
              </a:spcBef>
              <a:spcAft>
                <a:spcPts val="600"/>
              </a:spcAft>
              <a:buFont typeface="Open Sans" panose="020B0606030504020204" pitchFamily="34" charset="0"/>
              <a:buChar char="−"/>
            </a:pPr>
            <a:r>
              <a:rPr lang="en-US" altLang="en-US" sz="2000" dirty="0"/>
              <a:t>An ad that generates only 1000 exposures, but gets 40 clicks is more efficient than one that generates 10,000 exposures but only generates 100 clicks.</a:t>
            </a:r>
            <a:endParaRPr lang="en-US" sz="2000" dirty="0"/>
          </a:p>
        </p:txBody>
      </p:sp>
    </p:spTree>
    <p:extLst>
      <p:ext uri="{BB962C8B-B14F-4D97-AF65-F5344CB8AC3E}">
        <p14:creationId xmlns:p14="http://schemas.microsoft.com/office/powerpoint/2010/main" val="19580219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Some Advertising Metrics</a:t>
            </a:r>
            <a:endParaRPr lang="en-US" dirty="0"/>
          </a:p>
        </p:txBody>
      </p:sp>
      <p:sp>
        <p:nvSpPr>
          <p:cNvPr id="3" name="Content Placeholder 2"/>
          <p:cNvSpPr>
            <a:spLocks noGrp="1"/>
          </p:cNvSpPr>
          <p:nvPr>
            <p:ph idx="1"/>
          </p:nvPr>
        </p:nvSpPr>
        <p:spPr>
          <a:xfrm>
            <a:off x="838200" y="1499619"/>
            <a:ext cx="10515600" cy="5024597"/>
          </a:xfrm>
        </p:spPr>
        <p:txBody>
          <a:bodyPr anchor="t">
            <a:normAutofit lnSpcReduction="10000"/>
          </a:bodyPr>
          <a:lstStyle/>
          <a:p>
            <a:pPr>
              <a:lnSpc>
                <a:spcPct val="100000"/>
              </a:lnSpc>
              <a:spcBef>
                <a:spcPts val="600"/>
              </a:spcBef>
              <a:spcAft>
                <a:spcPts val="600"/>
              </a:spcAft>
            </a:pPr>
            <a:r>
              <a:rPr lang="en-US" altLang="en-US" sz="2400" b="1" dirty="0"/>
              <a:t>Cost-per-click (CPC)</a:t>
            </a:r>
          </a:p>
          <a:p>
            <a:pPr lvl="1">
              <a:lnSpc>
                <a:spcPct val="100000"/>
              </a:lnSpc>
              <a:spcBef>
                <a:spcPts val="600"/>
              </a:spcBef>
              <a:spcAft>
                <a:spcPts val="600"/>
              </a:spcAft>
              <a:buFont typeface="Open Sans" panose="020B0606030504020204" pitchFamily="34" charset="0"/>
              <a:buChar char="−"/>
            </a:pPr>
            <a:r>
              <a:rPr lang="en-US" altLang="en-US" sz="1800" dirty="0"/>
              <a:t>It is the price you pay for each click on your ad.</a:t>
            </a:r>
          </a:p>
          <a:p>
            <a:pPr lvl="1">
              <a:lnSpc>
                <a:spcPct val="100000"/>
              </a:lnSpc>
              <a:spcBef>
                <a:spcPts val="600"/>
              </a:spcBef>
              <a:spcAft>
                <a:spcPts val="600"/>
              </a:spcAft>
              <a:buFont typeface="Open Sans" panose="020B0606030504020204" pitchFamily="34" charset="0"/>
              <a:buChar char="−"/>
            </a:pPr>
            <a:r>
              <a:rPr lang="en-US" altLang="en-US" sz="1800" dirty="0"/>
              <a:t>Determined via a formula that takes into account your maximum bid and bids of those you are competing against, adjusted for quality of your ad. </a:t>
            </a:r>
          </a:p>
          <a:p>
            <a:pPr>
              <a:lnSpc>
                <a:spcPct val="100000"/>
              </a:lnSpc>
              <a:spcBef>
                <a:spcPts val="600"/>
              </a:spcBef>
              <a:spcAft>
                <a:spcPts val="600"/>
              </a:spcAft>
            </a:pPr>
            <a:r>
              <a:rPr lang="en-US" altLang="en-US" sz="2400" b="1" dirty="0"/>
              <a:t>Cost-per-visitor (CPV) – mainly for display advertising</a:t>
            </a:r>
          </a:p>
          <a:p>
            <a:pPr lvl="1">
              <a:lnSpc>
                <a:spcPct val="100000"/>
              </a:lnSpc>
              <a:spcBef>
                <a:spcPts val="600"/>
              </a:spcBef>
              <a:spcAft>
                <a:spcPts val="600"/>
              </a:spcAft>
              <a:buFont typeface="Open Sans" panose="020B0606030504020204" pitchFamily="34" charset="0"/>
              <a:buChar char="−"/>
            </a:pPr>
            <a:r>
              <a:rPr lang="en-US" altLang="en-US" sz="1800" dirty="0"/>
              <a:t>The cost of a given ad divided by the number of clicks obtained from it.</a:t>
            </a:r>
          </a:p>
          <a:p>
            <a:pPr lvl="1">
              <a:lnSpc>
                <a:spcPct val="100000"/>
              </a:lnSpc>
              <a:spcBef>
                <a:spcPts val="600"/>
              </a:spcBef>
              <a:spcAft>
                <a:spcPts val="600"/>
              </a:spcAft>
              <a:buFont typeface="Open Sans" panose="020B0606030504020204" pitchFamily="34" charset="0"/>
              <a:buChar char="−"/>
            </a:pPr>
            <a:r>
              <a:rPr lang="en-US" altLang="en-US" sz="1800" dirty="0"/>
              <a:t>It combines CPM and CTR to evaluate effectiveness of ad placements</a:t>
            </a:r>
          </a:p>
          <a:p>
            <a:pPr lvl="1">
              <a:lnSpc>
                <a:spcPct val="100000"/>
              </a:lnSpc>
              <a:spcBef>
                <a:spcPts val="600"/>
              </a:spcBef>
              <a:spcAft>
                <a:spcPts val="600"/>
              </a:spcAft>
              <a:buFont typeface="Open Sans" panose="020B0606030504020204" pitchFamily="34" charset="0"/>
              <a:buChar char="−"/>
            </a:pPr>
            <a:r>
              <a:rPr lang="en-US" altLang="en-US" sz="1800" dirty="0"/>
              <a:t>On a website with a CPM of $20 and a CTR of 2%, it costs you $1 per visitor; a website with a $40 CPM and a CTR of 10% costs you $0.40 per visitor.  The higher CPM ad actually has greater value to you.</a:t>
            </a:r>
          </a:p>
          <a:p>
            <a:pPr>
              <a:lnSpc>
                <a:spcPct val="100000"/>
              </a:lnSpc>
              <a:spcBef>
                <a:spcPts val="600"/>
              </a:spcBef>
              <a:spcAft>
                <a:spcPts val="600"/>
              </a:spcAft>
            </a:pPr>
            <a:r>
              <a:rPr lang="en-US" altLang="en-US" sz="2400" b="1" dirty="0"/>
              <a:t>Cost-per-conversion/Action (CPA)</a:t>
            </a:r>
          </a:p>
          <a:p>
            <a:pPr lvl="1">
              <a:lnSpc>
                <a:spcPct val="100000"/>
              </a:lnSpc>
              <a:spcBef>
                <a:spcPts val="600"/>
              </a:spcBef>
              <a:spcAft>
                <a:spcPts val="600"/>
              </a:spcAft>
              <a:buFont typeface="Open Sans" panose="020B0606030504020204" pitchFamily="34" charset="0"/>
              <a:buChar char="−"/>
            </a:pPr>
            <a:r>
              <a:rPr lang="en-US" altLang="en-US" sz="1800" dirty="0"/>
              <a:t>Cost of a given ad divided by the number of orders (or other measures of conversion such as filling out a call request) received through that ad.  CPS is cost per sale.</a:t>
            </a:r>
            <a:endParaRPr lang="en-US" sz="1800" dirty="0"/>
          </a:p>
        </p:txBody>
      </p:sp>
    </p:spTree>
    <p:extLst>
      <p:ext uri="{BB962C8B-B14F-4D97-AF65-F5344CB8AC3E}">
        <p14:creationId xmlns:p14="http://schemas.microsoft.com/office/powerpoint/2010/main" val="28275184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Hierarchy of Keywords</a:t>
            </a:r>
            <a:endParaRPr lang="en-US" dirty="0"/>
          </a:p>
        </p:txBody>
      </p:sp>
      <p:sp>
        <p:nvSpPr>
          <p:cNvPr id="3" name="Content Placeholder 2"/>
          <p:cNvSpPr>
            <a:spLocks noGrp="1"/>
          </p:cNvSpPr>
          <p:nvPr>
            <p:ph idx="1"/>
          </p:nvPr>
        </p:nvSpPr>
        <p:spPr/>
        <p:txBody>
          <a:bodyPr vert="horz" lIns="0" tIns="45720" rIns="0" bIns="45720" rtlCol="0" anchor="t" anchorCtr="0">
            <a:normAutofit/>
          </a:bodyPr>
          <a:lstStyle/>
          <a:p>
            <a:pPr>
              <a:lnSpc>
                <a:spcPct val="100000"/>
              </a:lnSpc>
              <a:spcBef>
                <a:spcPts val="600"/>
              </a:spcBef>
              <a:spcAft>
                <a:spcPts val="600"/>
              </a:spcAft>
            </a:pPr>
            <a:r>
              <a:rPr lang="en-US" altLang="en-US" sz="2400" dirty="0"/>
              <a:t>Brand keywords – contains brand name in the keyword</a:t>
            </a:r>
          </a:p>
          <a:p>
            <a:pPr lvl="1">
              <a:lnSpc>
                <a:spcPct val="100000"/>
              </a:lnSpc>
              <a:spcBef>
                <a:spcPts val="600"/>
              </a:spcBef>
              <a:spcAft>
                <a:spcPts val="600"/>
              </a:spcAft>
              <a:buFont typeface="Open Sans" panose="020B0606030504020204" pitchFamily="34" charset="0"/>
              <a:buChar char="−"/>
            </a:pPr>
            <a:r>
              <a:rPr lang="en-US" altLang="en-US" sz="1800" dirty="0"/>
              <a:t>Usually will get good conversions (low CPA)</a:t>
            </a:r>
          </a:p>
          <a:p>
            <a:pPr>
              <a:lnSpc>
                <a:spcPct val="100000"/>
              </a:lnSpc>
              <a:spcBef>
                <a:spcPts val="600"/>
              </a:spcBef>
              <a:spcAft>
                <a:spcPts val="600"/>
              </a:spcAft>
            </a:pPr>
            <a:r>
              <a:rPr lang="en-US" altLang="en-US" sz="2400" dirty="0"/>
              <a:t>Product keywords (what product is, or does, or problems it solves)</a:t>
            </a:r>
          </a:p>
          <a:p>
            <a:pPr lvl="1">
              <a:lnSpc>
                <a:spcPct val="100000"/>
              </a:lnSpc>
              <a:spcBef>
                <a:spcPts val="600"/>
              </a:spcBef>
              <a:spcAft>
                <a:spcPts val="600"/>
              </a:spcAft>
              <a:buFont typeface="Open Sans" panose="020B0606030504020204" pitchFamily="34" charset="0"/>
              <a:buChar char="−"/>
            </a:pPr>
            <a:r>
              <a:rPr lang="en-US" altLang="en-US" sz="1800" dirty="0"/>
              <a:t>Higher cost per conversion than branded keywords</a:t>
            </a:r>
          </a:p>
          <a:p>
            <a:pPr>
              <a:lnSpc>
                <a:spcPct val="100000"/>
              </a:lnSpc>
              <a:spcBef>
                <a:spcPts val="600"/>
              </a:spcBef>
              <a:spcAft>
                <a:spcPts val="600"/>
              </a:spcAft>
            </a:pPr>
            <a:r>
              <a:rPr lang="en-US" altLang="en-US" sz="2400" dirty="0"/>
              <a:t>Competitor keywords – contains competitive terms or competitor brands</a:t>
            </a:r>
          </a:p>
          <a:p>
            <a:pPr lvl="1">
              <a:lnSpc>
                <a:spcPct val="100000"/>
              </a:lnSpc>
              <a:spcBef>
                <a:spcPts val="600"/>
              </a:spcBef>
              <a:spcAft>
                <a:spcPts val="600"/>
              </a:spcAft>
              <a:buFont typeface="Open Sans" panose="020B0606030504020204" pitchFamily="34" charset="0"/>
              <a:buChar char="−"/>
            </a:pPr>
            <a:r>
              <a:rPr lang="en-US" altLang="en-US" sz="1800" dirty="0"/>
              <a:t>Could be helpful if you are not the major player.  Higher CPA and also higher CPC (higher CPC because it will get  lower Google quality score).</a:t>
            </a:r>
            <a:endParaRPr lang="en-US" sz="1800" dirty="0"/>
          </a:p>
        </p:txBody>
      </p:sp>
    </p:spTree>
    <p:extLst>
      <p:ext uri="{BB962C8B-B14F-4D97-AF65-F5344CB8AC3E}">
        <p14:creationId xmlns:p14="http://schemas.microsoft.com/office/powerpoint/2010/main" val="15813830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Hierarchy of Keywords</a:t>
            </a:r>
            <a:endParaRPr lang="en-US" dirty="0"/>
          </a:p>
        </p:txBody>
      </p:sp>
      <p:sp>
        <p:nvSpPr>
          <p:cNvPr id="3" name="Content Placeholder 2"/>
          <p:cNvSpPr>
            <a:spLocks noGrp="1"/>
          </p:cNvSpPr>
          <p:nvPr>
            <p:ph idx="1"/>
          </p:nvPr>
        </p:nvSpPr>
        <p:spPr/>
        <p:txBody>
          <a:bodyPr vert="horz" lIns="0" tIns="45720" rIns="0" bIns="45720" rtlCol="0" anchor="t" anchorCtr="0">
            <a:normAutofit/>
          </a:bodyPr>
          <a:lstStyle/>
          <a:p>
            <a:pPr>
              <a:lnSpc>
                <a:spcPct val="100000"/>
              </a:lnSpc>
              <a:spcBef>
                <a:spcPts val="600"/>
              </a:spcBef>
              <a:spcAft>
                <a:spcPts val="600"/>
              </a:spcAft>
            </a:pPr>
            <a:r>
              <a:rPr lang="en-US" sz="2400" dirty="0"/>
              <a:t>Substitute product keywords (e.g., airlines and trains)</a:t>
            </a:r>
          </a:p>
          <a:p>
            <a:pPr lvl="1">
              <a:lnSpc>
                <a:spcPct val="100000"/>
              </a:lnSpc>
              <a:spcBef>
                <a:spcPts val="600"/>
              </a:spcBef>
              <a:spcAft>
                <a:spcPts val="600"/>
              </a:spcAft>
              <a:buFont typeface="Open Sans" panose="020B0606030504020204" pitchFamily="34" charset="0"/>
              <a:buChar char="−"/>
            </a:pPr>
            <a:r>
              <a:rPr lang="en-US" altLang="en-US" sz="1800" dirty="0"/>
              <a:t>Usually will have lower Google quality score, higher CPC, and higher CPA.</a:t>
            </a:r>
          </a:p>
          <a:p>
            <a:pPr lvl="1">
              <a:lnSpc>
                <a:spcPct val="100000"/>
              </a:lnSpc>
              <a:spcBef>
                <a:spcPts val="600"/>
              </a:spcBef>
              <a:spcAft>
                <a:spcPts val="600"/>
              </a:spcAft>
              <a:buFont typeface="Open Sans" panose="020B0606030504020204" pitchFamily="34" charset="0"/>
              <a:buChar char="−"/>
            </a:pPr>
            <a:r>
              <a:rPr lang="en-US" altLang="en-US" sz="1800" dirty="0"/>
              <a:t>Lower position in organic listings.</a:t>
            </a:r>
          </a:p>
          <a:p>
            <a:pPr>
              <a:lnSpc>
                <a:spcPct val="100000"/>
              </a:lnSpc>
              <a:spcBef>
                <a:spcPts val="600"/>
              </a:spcBef>
              <a:spcAft>
                <a:spcPts val="600"/>
              </a:spcAft>
            </a:pPr>
            <a:r>
              <a:rPr lang="en-US" altLang="en-US" sz="2400" dirty="0"/>
              <a:t>Complementary product keywords </a:t>
            </a:r>
          </a:p>
          <a:p>
            <a:pPr lvl="1">
              <a:lnSpc>
                <a:spcPct val="100000"/>
              </a:lnSpc>
              <a:spcBef>
                <a:spcPts val="600"/>
              </a:spcBef>
              <a:spcAft>
                <a:spcPts val="600"/>
              </a:spcAft>
              <a:buFont typeface="Open Sans" panose="020B0606030504020204" pitchFamily="34" charset="0"/>
              <a:buChar char="−"/>
            </a:pPr>
            <a:r>
              <a:rPr lang="en-US" altLang="en-US" sz="1800" dirty="0"/>
              <a:t>Could get decent CPA in case of strong complementary products (e.g. airlines and rental cars). </a:t>
            </a:r>
          </a:p>
          <a:p>
            <a:pPr>
              <a:lnSpc>
                <a:spcPct val="100000"/>
              </a:lnSpc>
              <a:spcBef>
                <a:spcPts val="600"/>
              </a:spcBef>
              <a:spcAft>
                <a:spcPts val="600"/>
              </a:spcAft>
            </a:pPr>
            <a:r>
              <a:rPr lang="en-US" altLang="en-US" sz="2400" dirty="0"/>
              <a:t>Audience/Segment related keywords</a:t>
            </a:r>
          </a:p>
          <a:p>
            <a:pPr lvl="1">
              <a:lnSpc>
                <a:spcPct val="100000"/>
              </a:lnSpc>
              <a:spcBef>
                <a:spcPts val="600"/>
              </a:spcBef>
              <a:spcAft>
                <a:spcPts val="600"/>
              </a:spcAft>
              <a:buFont typeface="Open Sans" panose="020B0606030504020204" pitchFamily="34" charset="0"/>
              <a:buChar char="−"/>
            </a:pPr>
            <a:r>
              <a:rPr lang="en-US" altLang="en-US" sz="1800" dirty="0"/>
              <a:t>May be effective for getting impressions, but not clicks or conversions.</a:t>
            </a:r>
          </a:p>
        </p:txBody>
      </p:sp>
    </p:spTree>
    <p:extLst>
      <p:ext uri="{BB962C8B-B14F-4D97-AF65-F5344CB8AC3E}">
        <p14:creationId xmlns:p14="http://schemas.microsoft.com/office/powerpoint/2010/main" val="19716261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Driving Demand Through Search</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889236711"/>
              </p:ext>
            </p:extLst>
          </p:nvPr>
        </p:nvGraphicFramePr>
        <p:xfrm>
          <a:off x="2152650" y="4638244"/>
          <a:ext cx="7886700" cy="1483360"/>
        </p:xfrm>
        <a:graphic>
          <a:graphicData uri="http://schemas.openxmlformats.org/drawingml/2006/table">
            <a:tbl>
              <a:tblPr firstRow="1" bandRow="1">
                <a:tableStyleId>{5C22544A-7EE6-4342-B048-85BDC9FD1C3A}</a:tableStyleId>
              </a:tblPr>
              <a:tblGrid>
                <a:gridCol w="2031423">
                  <a:extLst>
                    <a:ext uri="{9D8B030D-6E8A-4147-A177-3AD203B41FA5}">
                      <a16:colId xmlns:a16="http://schemas.microsoft.com/office/drawing/2014/main" val="20000"/>
                    </a:ext>
                  </a:extLst>
                </a:gridCol>
                <a:gridCol w="1506682">
                  <a:extLst>
                    <a:ext uri="{9D8B030D-6E8A-4147-A177-3AD203B41FA5}">
                      <a16:colId xmlns:a16="http://schemas.microsoft.com/office/drawing/2014/main" val="20001"/>
                    </a:ext>
                  </a:extLst>
                </a:gridCol>
                <a:gridCol w="1485900">
                  <a:extLst>
                    <a:ext uri="{9D8B030D-6E8A-4147-A177-3AD203B41FA5}">
                      <a16:colId xmlns:a16="http://schemas.microsoft.com/office/drawing/2014/main" val="20002"/>
                    </a:ext>
                  </a:extLst>
                </a:gridCol>
                <a:gridCol w="1506681">
                  <a:extLst>
                    <a:ext uri="{9D8B030D-6E8A-4147-A177-3AD203B41FA5}">
                      <a16:colId xmlns:a16="http://schemas.microsoft.com/office/drawing/2014/main" val="20003"/>
                    </a:ext>
                  </a:extLst>
                </a:gridCol>
                <a:gridCol w="1356014">
                  <a:extLst>
                    <a:ext uri="{9D8B030D-6E8A-4147-A177-3AD203B41FA5}">
                      <a16:colId xmlns:a16="http://schemas.microsoft.com/office/drawing/2014/main" val="20004"/>
                    </a:ext>
                  </a:extLst>
                </a:gridCol>
              </a:tblGrid>
              <a:tr h="370840">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Visitors</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1000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1000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endParaRPr lang="en-US" sz="15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endParaRPr lang="en-US" sz="15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Conversion Rate</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2%</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3%</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endParaRPr lang="en-US" sz="15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endParaRPr lang="en-US" sz="1500" b="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Conversions</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20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30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endParaRPr lang="en-US" sz="1500" b="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endParaRPr lang="en-US" sz="15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marL="0" marR="0" lvl="0" indent="0" algn="l"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endParaRPr kumimoji="0" lang="en-US" altLang="en-US" sz="15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600" b="1" i="0"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Base</a:t>
                      </a:r>
                      <a:endPar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endPar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10" name="Text Box 29"/>
          <p:cNvSpPr txBox="1">
            <a:spLocks noChangeArrowheads="1"/>
          </p:cNvSpPr>
          <p:nvPr/>
        </p:nvSpPr>
        <p:spPr bwMode="auto">
          <a:xfrm>
            <a:off x="2293724" y="1980874"/>
            <a:ext cx="2700874" cy="7571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fontAlgn="base" hangingPunct="0">
              <a:lnSpc>
                <a:spcPct val="90000"/>
              </a:lnSpc>
              <a:spcBef>
                <a:spcPct val="0"/>
              </a:spcBef>
              <a:spcAft>
                <a:spcPct val="0"/>
              </a:spcAft>
              <a:defRPr/>
            </a:pPr>
            <a:r>
              <a:rPr lang="en-US" altLang="en-US" sz="24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Increase conversion rate</a:t>
            </a:r>
          </a:p>
        </p:txBody>
      </p:sp>
      <p:sp>
        <p:nvSpPr>
          <p:cNvPr id="11" name="Line 30"/>
          <p:cNvSpPr>
            <a:spLocks noChangeShapeType="1"/>
          </p:cNvSpPr>
          <p:nvPr/>
        </p:nvSpPr>
        <p:spPr bwMode="auto">
          <a:xfrm>
            <a:off x="4651664" y="2769179"/>
            <a:ext cx="1996354" cy="2182665"/>
          </a:xfrm>
          <a:prstGeom prst="line">
            <a:avLst/>
          </a:prstGeom>
          <a:noFill/>
          <a:ln w="50800">
            <a:solidFill>
              <a:schemeClr val="accent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12" name="Oval 31"/>
          <p:cNvSpPr>
            <a:spLocks noChangeArrowheads="1"/>
          </p:cNvSpPr>
          <p:nvPr/>
        </p:nvSpPr>
        <p:spPr bwMode="auto">
          <a:xfrm>
            <a:off x="6648018" y="4951844"/>
            <a:ext cx="557652" cy="399472"/>
          </a:xfrm>
          <a:prstGeom prst="ellipse">
            <a:avLst/>
          </a:prstGeom>
          <a:noFill/>
          <a:ln w="50800" algn="ctr">
            <a:solidFill>
              <a:schemeClr val="accent4"/>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8568" y="1471147"/>
            <a:ext cx="2470782" cy="1126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ounded Rectangle 13"/>
          <p:cNvSpPr/>
          <p:nvPr/>
        </p:nvSpPr>
        <p:spPr>
          <a:xfrm>
            <a:off x="2142259" y="5382490"/>
            <a:ext cx="5053020" cy="374072"/>
          </a:xfrm>
          <a:prstGeom prst="roundRect">
            <a:avLst>
              <a:gd name="adj" fmla="val 28862"/>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199006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Driving Demand Through Search</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614784253"/>
              </p:ext>
            </p:extLst>
          </p:nvPr>
        </p:nvGraphicFramePr>
        <p:xfrm>
          <a:off x="2152650" y="4638244"/>
          <a:ext cx="7886700" cy="1483360"/>
        </p:xfrm>
        <a:graphic>
          <a:graphicData uri="http://schemas.openxmlformats.org/drawingml/2006/table">
            <a:tbl>
              <a:tblPr firstRow="1" bandRow="1">
                <a:tableStyleId>{5C22544A-7EE6-4342-B048-85BDC9FD1C3A}</a:tableStyleId>
              </a:tblPr>
              <a:tblGrid>
                <a:gridCol w="2031423">
                  <a:extLst>
                    <a:ext uri="{9D8B030D-6E8A-4147-A177-3AD203B41FA5}">
                      <a16:colId xmlns:a16="http://schemas.microsoft.com/office/drawing/2014/main" val="20000"/>
                    </a:ext>
                  </a:extLst>
                </a:gridCol>
                <a:gridCol w="1506682">
                  <a:extLst>
                    <a:ext uri="{9D8B030D-6E8A-4147-A177-3AD203B41FA5}">
                      <a16:colId xmlns:a16="http://schemas.microsoft.com/office/drawing/2014/main" val="20001"/>
                    </a:ext>
                  </a:extLst>
                </a:gridCol>
                <a:gridCol w="1485900">
                  <a:extLst>
                    <a:ext uri="{9D8B030D-6E8A-4147-A177-3AD203B41FA5}">
                      <a16:colId xmlns:a16="http://schemas.microsoft.com/office/drawing/2014/main" val="20002"/>
                    </a:ext>
                  </a:extLst>
                </a:gridCol>
                <a:gridCol w="1506681">
                  <a:extLst>
                    <a:ext uri="{9D8B030D-6E8A-4147-A177-3AD203B41FA5}">
                      <a16:colId xmlns:a16="http://schemas.microsoft.com/office/drawing/2014/main" val="20003"/>
                    </a:ext>
                  </a:extLst>
                </a:gridCol>
                <a:gridCol w="1356014">
                  <a:extLst>
                    <a:ext uri="{9D8B030D-6E8A-4147-A177-3AD203B41FA5}">
                      <a16:colId xmlns:a16="http://schemas.microsoft.com/office/drawing/2014/main" val="20004"/>
                    </a:ext>
                  </a:extLst>
                </a:gridCol>
              </a:tblGrid>
              <a:tr h="370840">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Visitors</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1000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1000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2000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endParaRPr lang="en-US" sz="15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Conversion Rate</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2%</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3%</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1.5%</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endParaRPr lang="en-US" sz="1500" b="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Conversions</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20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30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30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endParaRPr lang="en-US" sz="15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marL="0" marR="0" lvl="0" indent="0" algn="l"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endParaRPr kumimoji="0" lang="en-US" altLang="en-US" sz="15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600" b="1" i="0"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Base</a:t>
                      </a:r>
                      <a:endPar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endPar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10" name="Text Box 29"/>
          <p:cNvSpPr txBox="1">
            <a:spLocks noChangeArrowheads="1"/>
          </p:cNvSpPr>
          <p:nvPr/>
        </p:nvSpPr>
        <p:spPr bwMode="auto">
          <a:xfrm>
            <a:off x="2041220" y="2191527"/>
            <a:ext cx="2257151"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fontAlgn="base" hangingPunct="0">
              <a:lnSpc>
                <a:spcPct val="90000"/>
              </a:lnSpc>
              <a:spcBef>
                <a:spcPct val="0"/>
              </a:spcBef>
              <a:spcAft>
                <a:spcPct val="0"/>
              </a:spcAft>
              <a:defRPr/>
            </a:pPr>
            <a:r>
              <a:rPr lang="en-US" altLang="en-US" sz="20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Increase conversion rate</a:t>
            </a:r>
          </a:p>
        </p:txBody>
      </p:sp>
      <p:sp>
        <p:nvSpPr>
          <p:cNvPr id="11" name="Line 30"/>
          <p:cNvSpPr>
            <a:spLocks noChangeShapeType="1"/>
          </p:cNvSpPr>
          <p:nvPr/>
        </p:nvSpPr>
        <p:spPr bwMode="auto">
          <a:xfrm>
            <a:off x="3706092" y="2869031"/>
            <a:ext cx="2941927" cy="2082813"/>
          </a:xfrm>
          <a:prstGeom prst="line">
            <a:avLst/>
          </a:prstGeom>
          <a:noFill/>
          <a:ln w="50800">
            <a:solidFill>
              <a:schemeClr val="accent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12" name="Oval 31"/>
          <p:cNvSpPr>
            <a:spLocks noChangeArrowheads="1"/>
          </p:cNvSpPr>
          <p:nvPr/>
        </p:nvSpPr>
        <p:spPr bwMode="auto">
          <a:xfrm>
            <a:off x="6648018" y="4951844"/>
            <a:ext cx="557652" cy="399472"/>
          </a:xfrm>
          <a:prstGeom prst="ellipse">
            <a:avLst/>
          </a:prstGeom>
          <a:noFill/>
          <a:ln w="50800" algn="ctr">
            <a:solidFill>
              <a:schemeClr val="accent4"/>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8568" y="1471147"/>
            <a:ext cx="2470782" cy="1126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ounded Rectangle 13"/>
          <p:cNvSpPr/>
          <p:nvPr/>
        </p:nvSpPr>
        <p:spPr>
          <a:xfrm>
            <a:off x="2142259" y="5382490"/>
            <a:ext cx="6502113" cy="374072"/>
          </a:xfrm>
          <a:prstGeom prst="roundRect">
            <a:avLst>
              <a:gd name="adj" fmla="val 28862"/>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31"/>
          <p:cNvSpPr>
            <a:spLocks noChangeArrowheads="1"/>
          </p:cNvSpPr>
          <p:nvPr/>
        </p:nvSpPr>
        <p:spPr bwMode="auto">
          <a:xfrm>
            <a:off x="8086720" y="4593935"/>
            <a:ext cx="557652" cy="399472"/>
          </a:xfrm>
          <a:prstGeom prst="ellipse">
            <a:avLst/>
          </a:prstGeom>
          <a:noFill/>
          <a:ln w="50800" algn="ctr">
            <a:solidFill>
              <a:schemeClr val="accent4"/>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15" name="Text Box 29"/>
          <p:cNvSpPr txBox="1">
            <a:spLocks noChangeArrowheads="1"/>
          </p:cNvSpPr>
          <p:nvPr/>
        </p:nvSpPr>
        <p:spPr bwMode="auto">
          <a:xfrm>
            <a:off x="4867694" y="2663645"/>
            <a:ext cx="2700874"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ctr" eaLnBrk="0" fontAlgn="base" hangingPunct="0">
              <a:lnSpc>
                <a:spcPct val="90000"/>
              </a:lnSpc>
              <a:spcBef>
                <a:spcPct val="0"/>
              </a:spcBef>
              <a:spcAft>
                <a:spcPct val="0"/>
              </a:spcAft>
              <a:defRPr/>
            </a:pPr>
            <a:r>
              <a:rPr lang="en-US" altLang="en-US" sz="20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Increase potential customers (traffic)</a:t>
            </a:r>
          </a:p>
        </p:txBody>
      </p:sp>
      <p:sp>
        <p:nvSpPr>
          <p:cNvPr id="16" name="Line 30"/>
          <p:cNvSpPr>
            <a:spLocks noChangeShapeType="1"/>
          </p:cNvSpPr>
          <p:nvPr/>
        </p:nvSpPr>
        <p:spPr bwMode="auto">
          <a:xfrm>
            <a:off x="7010400" y="3341149"/>
            <a:ext cx="1193447" cy="1216542"/>
          </a:xfrm>
          <a:prstGeom prst="line">
            <a:avLst/>
          </a:prstGeom>
          <a:noFill/>
          <a:ln w="50800">
            <a:solidFill>
              <a:schemeClr val="accent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spTree>
    <p:extLst>
      <p:ext uri="{BB962C8B-B14F-4D97-AF65-F5344CB8AC3E}">
        <p14:creationId xmlns:p14="http://schemas.microsoft.com/office/powerpoint/2010/main" val="1444831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Driving Demand Through Search</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1319005335"/>
              </p:ext>
            </p:extLst>
          </p:nvPr>
        </p:nvGraphicFramePr>
        <p:xfrm>
          <a:off x="2152650" y="4638244"/>
          <a:ext cx="7886700" cy="1483360"/>
        </p:xfrm>
        <a:graphic>
          <a:graphicData uri="http://schemas.openxmlformats.org/drawingml/2006/table">
            <a:tbl>
              <a:tblPr firstRow="1" bandRow="1">
                <a:tableStyleId>{5C22544A-7EE6-4342-B048-85BDC9FD1C3A}</a:tableStyleId>
              </a:tblPr>
              <a:tblGrid>
                <a:gridCol w="2031423">
                  <a:extLst>
                    <a:ext uri="{9D8B030D-6E8A-4147-A177-3AD203B41FA5}">
                      <a16:colId xmlns:a16="http://schemas.microsoft.com/office/drawing/2014/main" val="20000"/>
                    </a:ext>
                  </a:extLst>
                </a:gridCol>
                <a:gridCol w="1506682">
                  <a:extLst>
                    <a:ext uri="{9D8B030D-6E8A-4147-A177-3AD203B41FA5}">
                      <a16:colId xmlns:a16="http://schemas.microsoft.com/office/drawing/2014/main" val="20001"/>
                    </a:ext>
                  </a:extLst>
                </a:gridCol>
                <a:gridCol w="1485900">
                  <a:extLst>
                    <a:ext uri="{9D8B030D-6E8A-4147-A177-3AD203B41FA5}">
                      <a16:colId xmlns:a16="http://schemas.microsoft.com/office/drawing/2014/main" val="20002"/>
                    </a:ext>
                  </a:extLst>
                </a:gridCol>
                <a:gridCol w="1506681">
                  <a:extLst>
                    <a:ext uri="{9D8B030D-6E8A-4147-A177-3AD203B41FA5}">
                      <a16:colId xmlns:a16="http://schemas.microsoft.com/office/drawing/2014/main" val="20003"/>
                    </a:ext>
                  </a:extLst>
                </a:gridCol>
                <a:gridCol w="1356014">
                  <a:extLst>
                    <a:ext uri="{9D8B030D-6E8A-4147-A177-3AD203B41FA5}">
                      <a16:colId xmlns:a16="http://schemas.microsoft.com/office/drawing/2014/main" val="20004"/>
                    </a:ext>
                  </a:extLst>
                </a:gridCol>
              </a:tblGrid>
              <a:tr h="370840">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Visitors</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1000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1000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2000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rgbClr val="053DE8"/>
                          </a:solidFill>
                          <a:effectLst/>
                          <a:latin typeface="Open Sans" panose="020B0606030504020204" pitchFamily="34" charset="0"/>
                          <a:ea typeface="Open Sans" panose="020B0606030504020204" pitchFamily="34" charset="0"/>
                          <a:cs typeface="Open Sans" panose="020B0606030504020204" pitchFamily="34" charset="0"/>
                        </a:rPr>
                        <a:t>2000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370840">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6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Conversion Rate</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2%</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3%</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1.5%</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rgbClr val="053DE8"/>
                          </a:solidFill>
                          <a:effectLst/>
                          <a:latin typeface="Open Sans" panose="020B0606030504020204" pitchFamily="34" charset="0"/>
                          <a:ea typeface="Open Sans" panose="020B0606030504020204" pitchFamily="34" charset="0"/>
                          <a:cs typeface="Open Sans" panose="020B0606030504020204" pitchFamily="34" charset="0"/>
                        </a:rPr>
                        <a:t>1.8%</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0840">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Conversions</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20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30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rPr>
                        <a:t>30</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lvl1pPr algn="l">
                        <a:spcAft>
                          <a:spcPct val="25000"/>
                        </a:spcAft>
                        <a:buClr>
                          <a:schemeClr val="accent2"/>
                        </a:buClr>
                        <a:buFont typeface="Wingdings" pitchFamily="2" charset="2"/>
                        <a:defRPr sz="1600">
                          <a:solidFill>
                            <a:schemeClr val="bg1"/>
                          </a:solidFill>
                          <a:latin typeface="Arial" pitchFamily="34" charset="0"/>
                          <a:cs typeface="Arial" pitchFamily="34" charset="0"/>
                        </a:defRPr>
                      </a:lvl1pPr>
                      <a:lvl2pPr marL="465138" algn="l">
                        <a:spcBef>
                          <a:spcPct val="25000"/>
                        </a:spcBef>
                        <a:spcAft>
                          <a:spcPct val="25000"/>
                        </a:spcAft>
                        <a:buClr>
                          <a:schemeClr val="accent2"/>
                        </a:buClr>
                        <a:buFont typeface="Wingdings 3" pitchFamily="18" charset="2"/>
                        <a:defRPr sz="1400">
                          <a:solidFill>
                            <a:schemeClr val="bg1"/>
                          </a:solidFill>
                          <a:latin typeface="Arial" pitchFamily="34" charset="0"/>
                          <a:cs typeface="Arial" pitchFamily="34" charset="0"/>
                        </a:defRPr>
                      </a:lvl2pPr>
                      <a:lvl3pPr algn="l">
                        <a:spcBef>
                          <a:spcPct val="20000"/>
                        </a:spcBef>
                        <a:spcAft>
                          <a:spcPct val="75000"/>
                        </a:spcAft>
                        <a:buClr>
                          <a:schemeClr val="accent2"/>
                        </a:buClr>
                        <a:defRPr sz="1400">
                          <a:solidFill>
                            <a:schemeClr val="bg1"/>
                          </a:solidFill>
                          <a:latin typeface="Arial" pitchFamily="34" charset="0"/>
                          <a:cs typeface="Arial" pitchFamily="34" charset="0"/>
                        </a:defRPr>
                      </a:lvl3pPr>
                      <a:lvl4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4pPr>
                      <a:lvl5pPr algn="l">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5pPr>
                      <a:lvl6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6pPr>
                      <a:lvl7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7pPr>
                      <a:lvl8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8pPr>
                      <a:lvl9pPr fontAlgn="base">
                        <a:spcBef>
                          <a:spcPct val="20000"/>
                        </a:spcBef>
                        <a:spcAft>
                          <a:spcPct val="75000"/>
                        </a:spcAft>
                        <a:buClr>
                          <a:schemeClr val="accent2"/>
                        </a:buClr>
                        <a:buFont typeface="Arial" pitchFamily="34" charset="0"/>
                        <a:defRPr sz="1400">
                          <a:solidFill>
                            <a:schemeClr val="bg1"/>
                          </a:solidFill>
                          <a:latin typeface="Arial" pitchFamily="34" charset="0"/>
                          <a:cs typeface="Arial" pitchFamily="34" charset="0"/>
                        </a:defRPr>
                      </a:lvl9p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500" b="0" i="0" u="none" strike="noStrike" cap="none" normalizeH="0" baseline="0" dirty="0">
                          <a:ln>
                            <a:noFill/>
                          </a:ln>
                          <a:solidFill>
                            <a:srgbClr val="053DE8"/>
                          </a:solidFill>
                          <a:effectLst/>
                          <a:latin typeface="Open Sans" panose="020B0606030504020204" pitchFamily="34" charset="0"/>
                          <a:ea typeface="Open Sans" panose="020B0606030504020204" pitchFamily="34" charset="0"/>
                          <a:cs typeface="Open Sans" panose="020B0606030504020204" pitchFamily="34" charset="0"/>
                        </a:rPr>
                        <a:t>38</a:t>
                      </a:r>
                    </a:p>
                  </a:txBody>
                  <a:tcPr horzOverflow="overflow">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0840">
                <a:tc>
                  <a:txBody>
                    <a:bodyPr/>
                    <a:lstStyle/>
                    <a:p>
                      <a:pPr marL="0" marR="0" lvl="0" indent="0" algn="l"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endParaRPr kumimoji="0" lang="en-US" altLang="en-US" sz="1500" b="1"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r>
                        <a:rPr kumimoji="0" lang="en-US" altLang="en-US" sz="1600" b="1" i="0"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Base</a:t>
                      </a:r>
                      <a:endPar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pPr marL="0" marR="0" lvl="0" indent="0" algn="r" defTabSz="914400" rtl="0" eaLnBrk="1" fontAlgn="base" latinLnBrk="0" hangingPunct="1">
                        <a:lnSpc>
                          <a:spcPct val="100000"/>
                        </a:lnSpc>
                        <a:spcBef>
                          <a:spcPct val="50000"/>
                        </a:spcBef>
                        <a:spcAft>
                          <a:spcPct val="25000"/>
                        </a:spcAft>
                        <a:buClr>
                          <a:schemeClr val="accent2"/>
                        </a:buClr>
                        <a:buSzTx/>
                        <a:buFont typeface="Wingdings" pitchFamily="2" charset="2"/>
                        <a:buNone/>
                        <a:tabLst/>
                      </a:pPr>
                      <a:endParaRPr kumimoji="0" lang="en-US" altLang="en-US" sz="15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a:txBody>
                  <a:tcP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tc>
                  <a:txBody>
                    <a:bodyPr/>
                    <a:lstStyle/>
                    <a:p>
                      <a:endParaRPr lang="en-US" sz="1500" b="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10" name="Text Box 29"/>
          <p:cNvSpPr txBox="1">
            <a:spLocks noChangeArrowheads="1"/>
          </p:cNvSpPr>
          <p:nvPr/>
        </p:nvSpPr>
        <p:spPr bwMode="auto">
          <a:xfrm>
            <a:off x="2041220" y="2191527"/>
            <a:ext cx="2257151"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fontAlgn="base" hangingPunct="0">
              <a:lnSpc>
                <a:spcPct val="90000"/>
              </a:lnSpc>
              <a:spcBef>
                <a:spcPct val="0"/>
              </a:spcBef>
              <a:spcAft>
                <a:spcPct val="0"/>
              </a:spcAft>
              <a:defRPr/>
            </a:pPr>
            <a:r>
              <a:rPr lang="en-US" altLang="en-US" sz="20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Increase conversion rate</a:t>
            </a:r>
          </a:p>
        </p:txBody>
      </p:sp>
      <p:sp>
        <p:nvSpPr>
          <p:cNvPr id="11" name="Line 30"/>
          <p:cNvSpPr>
            <a:spLocks noChangeShapeType="1"/>
          </p:cNvSpPr>
          <p:nvPr/>
        </p:nvSpPr>
        <p:spPr bwMode="auto">
          <a:xfrm>
            <a:off x="3706092" y="2869031"/>
            <a:ext cx="2941927" cy="2082813"/>
          </a:xfrm>
          <a:prstGeom prst="line">
            <a:avLst/>
          </a:prstGeom>
          <a:noFill/>
          <a:ln w="50800">
            <a:solidFill>
              <a:schemeClr val="accent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12" name="Oval 31"/>
          <p:cNvSpPr>
            <a:spLocks noChangeArrowheads="1"/>
          </p:cNvSpPr>
          <p:nvPr/>
        </p:nvSpPr>
        <p:spPr bwMode="auto">
          <a:xfrm>
            <a:off x="6648018" y="4951844"/>
            <a:ext cx="557652" cy="399472"/>
          </a:xfrm>
          <a:prstGeom prst="ellipse">
            <a:avLst/>
          </a:prstGeom>
          <a:noFill/>
          <a:ln w="50800" algn="ctr">
            <a:solidFill>
              <a:schemeClr val="accent4"/>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68568" y="1471147"/>
            <a:ext cx="2470782" cy="1126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ounded Rectangle 13"/>
          <p:cNvSpPr/>
          <p:nvPr/>
        </p:nvSpPr>
        <p:spPr>
          <a:xfrm>
            <a:off x="2142258" y="5382490"/>
            <a:ext cx="7897092" cy="374072"/>
          </a:xfrm>
          <a:prstGeom prst="roundRect">
            <a:avLst>
              <a:gd name="adj" fmla="val 28862"/>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31"/>
          <p:cNvSpPr>
            <a:spLocks noChangeArrowheads="1"/>
          </p:cNvSpPr>
          <p:nvPr/>
        </p:nvSpPr>
        <p:spPr bwMode="auto">
          <a:xfrm>
            <a:off x="9340467" y="4627935"/>
            <a:ext cx="788848" cy="389513"/>
          </a:xfrm>
          <a:prstGeom prst="ellipse">
            <a:avLst/>
          </a:prstGeom>
          <a:noFill/>
          <a:ln w="50800" algn="ctr">
            <a:solidFill>
              <a:schemeClr val="accent4"/>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15" name="Text Box 29"/>
          <p:cNvSpPr txBox="1">
            <a:spLocks noChangeArrowheads="1"/>
          </p:cNvSpPr>
          <p:nvPr/>
        </p:nvSpPr>
        <p:spPr bwMode="auto">
          <a:xfrm>
            <a:off x="4867694" y="2663644"/>
            <a:ext cx="2700874"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ctr" eaLnBrk="0" fontAlgn="base" hangingPunct="0">
              <a:lnSpc>
                <a:spcPct val="90000"/>
              </a:lnSpc>
              <a:spcBef>
                <a:spcPct val="0"/>
              </a:spcBef>
              <a:spcAft>
                <a:spcPct val="0"/>
              </a:spcAft>
              <a:defRPr/>
            </a:pPr>
            <a:r>
              <a:rPr lang="en-US" altLang="en-US" sz="20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Increase traffic</a:t>
            </a:r>
          </a:p>
        </p:txBody>
      </p:sp>
      <p:sp>
        <p:nvSpPr>
          <p:cNvPr id="16" name="Line 30"/>
          <p:cNvSpPr>
            <a:spLocks noChangeShapeType="1"/>
          </p:cNvSpPr>
          <p:nvPr/>
        </p:nvSpPr>
        <p:spPr bwMode="auto">
          <a:xfrm>
            <a:off x="6648019" y="3098893"/>
            <a:ext cx="1555828" cy="1458798"/>
          </a:xfrm>
          <a:prstGeom prst="line">
            <a:avLst/>
          </a:prstGeom>
          <a:noFill/>
          <a:ln w="50800">
            <a:solidFill>
              <a:schemeClr val="accent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17" name="Line 30"/>
          <p:cNvSpPr>
            <a:spLocks noChangeShapeType="1"/>
          </p:cNvSpPr>
          <p:nvPr/>
        </p:nvSpPr>
        <p:spPr bwMode="auto">
          <a:xfrm>
            <a:off x="8724900" y="3622779"/>
            <a:ext cx="856972" cy="864393"/>
          </a:xfrm>
          <a:prstGeom prst="line">
            <a:avLst/>
          </a:prstGeom>
          <a:noFill/>
          <a:ln w="50800">
            <a:solidFill>
              <a:schemeClr val="accent4"/>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18" name="Text Box 29"/>
          <p:cNvSpPr txBox="1">
            <a:spLocks noChangeArrowheads="1"/>
          </p:cNvSpPr>
          <p:nvPr/>
        </p:nvSpPr>
        <p:spPr bwMode="auto">
          <a:xfrm>
            <a:off x="7616797" y="3263837"/>
            <a:ext cx="1904477"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FF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ctr" eaLnBrk="0" fontAlgn="base" hangingPunct="0">
              <a:lnSpc>
                <a:spcPct val="90000"/>
              </a:lnSpc>
              <a:spcBef>
                <a:spcPct val="0"/>
              </a:spcBef>
              <a:spcAft>
                <a:spcPct val="0"/>
              </a:spcAft>
              <a:defRPr/>
            </a:pPr>
            <a:r>
              <a:rPr lang="en-US" altLang="en-US" sz="20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Or both</a:t>
            </a:r>
          </a:p>
        </p:txBody>
      </p:sp>
      <p:sp>
        <p:nvSpPr>
          <p:cNvPr id="19" name="Oval 31">
            <a:extLst>
              <a:ext uri="{FF2B5EF4-FFF2-40B4-BE49-F238E27FC236}">
                <a16:creationId xmlns:a16="http://schemas.microsoft.com/office/drawing/2014/main" id="{6CC6062B-1959-4962-AEB2-8DF43C31B375}"/>
              </a:ext>
            </a:extLst>
          </p:cNvPr>
          <p:cNvSpPr>
            <a:spLocks noChangeArrowheads="1"/>
          </p:cNvSpPr>
          <p:nvPr/>
        </p:nvSpPr>
        <p:spPr bwMode="auto">
          <a:xfrm>
            <a:off x="7878644" y="4582898"/>
            <a:ext cx="788848" cy="389513"/>
          </a:xfrm>
          <a:prstGeom prst="ellipse">
            <a:avLst/>
          </a:prstGeom>
          <a:noFill/>
          <a:ln w="50800" algn="ctr">
            <a:solidFill>
              <a:schemeClr val="accent4"/>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20" name="Oval 31">
            <a:extLst>
              <a:ext uri="{FF2B5EF4-FFF2-40B4-BE49-F238E27FC236}">
                <a16:creationId xmlns:a16="http://schemas.microsoft.com/office/drawing/2014/main" id="{66C38AB8-0815-46E2-B2CF-FD203D313648}"/>
              </a:ext>
            </a:extLst>
          </p:cNvPr>
          <p:cNvSpPr>
            <a:spLocks noChangeArrowheads="1"/>
          </p:cNvSpPr>
          <p:nvPr/>
        </p:nvSpPr>
        <p:spPr bwMode="auto">
          <a:xfrm>
            <a:off x="9295485" y="4979847"/>
            <a:ext cx="788848" cy="389513"/>
          </a:xfrm>
          <a:prstGeom prst="ellipse">
            <a:avLst/>
          </a:prstGeom>
          <a:noFill/>
          <a:ln w="50800" algn="ctr">
            <a:solidFill>
              <a:schemeClr val="accent4"/>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lgn="ctr" eaLnBrk="0" fontAlgn="base" hangingPunct="0">
              <a:spcBef>
                <a:spcPct val="0"/>
              </a:spcBef>
              <a:spcAft>
                <a:spcPct val="0"/>
              </a:spcAft>
              <a:defRPr/>
            </a:pPr>
            <a:endParaRPr lang="en-US" sz="1200">
              <a:solidFill>
                <a:srgbClr val="1203C2"/>
              </a:solidFill>
              <a:latin typeface="Symbol" pitchFamily="18" charset="2"/>
            </a:endParaRPr>
          </a:p>
        </p:txBody>
      </p:sp>
    </p:spTree>
    <p:extLst>
      <p:ext uri="{BB962C8B-B14F-4D97-AF65-F5344CB8AC3E}">
        <p14:creationId xmlns:p14="http://schemas.microsoft.com/office/powerpoint/2010/main" val="19356898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err="1"/>
              <a:t>Dayparting</a:t>
            </a:r>
            <a:endParaRPr lang="en-US" dirty="0"/>
          </a:p>
        </p:txBody>
      </p:sp>
      <p:sp>
        <p:nvSpPr>
          <p:cNvPr id="3" name="Content Placeholder 2"/>
          <p:cNvSpPr>
            <a:spLocks noGrp="1"/>
          </p:cNvSpPr>
          <p:nvPr>
            <p:ph idx="1"/>
          </p:nvPr>
        </p:nvSpPr>
        <p:spPr/>
        <p:txBody>
          <a:bodyPr anchor="b" anchorCtr="0">
            <a:normAutofit/>
          </a:bodyPr>
          <a:lstStyle/>
          <a:p>
            <a:pPr marL="0" indent="0">
              <a:buNone/>
            </a:pPr>
            <a:r>
              <a:rPr lang="en-US" altLang="en-US" sz="2000" dirty="0" err="1"/>
              <a:t>Dayparting</a:t>
            </a:r>
            <a:r>
              <a:rPr lang="en-US" altLang="en-US" sz="2000" dirty="0"/>
              <a:t> is a term used for describing placement of different ads at different rates during different times of a day. Increase bids during times when conversion rate is above average and decrease bids during periods when conversion rate is below average.  This can be done using </a:t>
            </a:r>
            <a:r>
              <a:rPr lang="en-US" altLang="en-US" sz="2000" b="1" dirty="0"/>
              <a:t>“bid multipliers.”</a:t>
            </a:r>
            <a:endParaRPr lang="en-US" sz="2000" b="1" dirty="0"/>
          </a:p>
        </p:txBody>
      </p:sp>
      <p:graphicFrame>
        <p:nvGraphicFramePr>
          <p:cNvPr id="44" name="Content Placeholder 7"/>
          <p:cNvGraphicFramePr>
            <a:graphicFrameLocks/>
          </p:cNvGraphicFramePr>
          <p:nvPr>
            <p:extLst>
              <p:ext uri="{D42A27DB-BD31-4B8C-83A1-F6EECF244321}">
                <p14:modId xmlns:p14="http://schemas.microsoft.com/office/powerpoint/2010/main" val="535203752"/>
              </p:ext>
            </p:extLst>
          </p:nvPr>
        </p:nvGraphicFramePr>
        <p:xfrm>
          <a:off x="403907" y="1250116"/>
          <a:ext cx="8934057" cy="3680912"/>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35"/>
          <p:cNvSpPr>
            <a:spLocks noChangeArrowheads="1"/>
          </p:cNvSpPr>
          <p:nvPr/>
        </p:nvSpPr>
        <p:spPr bwMode="auto">
          <a:xfrm>
            <a:off x="2820121" y="2068639"/>
            <a:ext cx="1049832" cy="1963035"/>
          </a:xfrm>
          <a:prstGeom prst="rect">
            <a:avLst/>
          </a:prstGeom>
          <a:solidFill>
            <a:srgbClr val="00B0F0">
              <a:alpha val="35000"/>
            </a:srgbClr>
          </a:solidFill>
          <a:ln w="9525" algn="ctr">
            <a:solidFill>
              <a:srgbClr val="0070C0"/>
            </a:solidFill>
            <a:miter lim="800000"/>
            <a:headEnd/>
            <a:tailEnd/>
          </a:ln>
          <a:effectLst/>
        </p:spPr>
        <p:txBody>
          <a:bodyPr wrap="none" anchor="ct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46" name="Rectangle 35"/>
          <p:cNvSpPr>
            <a:spLocks noChangeArrowheads="1"/>
          </p:cNvSpPr>
          <p:nvPr/>
        </p:nvSpPr>
        <p:spPr bwMode="auto">
          <a:xfrm>
            <a:off x="4595725" y="2068638"/>
            <a:ext cx="1660791" cy="1963035"/>
          </a:xfrm>
          <a:prstGeom prst="rect">
            <a:avLst/>
          </a:prstGeom>
          <a:solidFill>
            <a:srgbClr val="00B0F0">
              <a:alpha val="35000"/>
            </a:srgbClr>
          </a:solidFill>
          <a:ln w="9525" algn="ctr">
            <a:solidFill>
              <a:srgbClr val="0070C0"/>
            </a:solidFill>
            <a:miter lim="800000"/>
            <a:headEnd/>
            <a:tailEnd/>
          </a:ln>
          <a:effectLst/>
        </p:spPr>
        <p:txBody>
          <a:bodyPr wrap="none" anchor="ct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47" name="Rectangle 35"/>
          <p:cNvSpPr>
            <a:spLocks noChangeArrowheads="1"/>
          </p:cNvSpPr>
          <p:nvPr/>
        </p:nvSpPr>
        <p:spPr bwMode="auto">
          <a:xfrm>
            <a:off x="7019232" y="2068637"/>
            <a:ext cx="628906" cy="1963035"/>
          </a:xfrm>
          <a:prstGeom prst="rect">
            <a:avLst/>
          </a:prstGeom>
          <a:solidFill>
            <a:srgbClr val="00B0F0">
              <a:alpha val="59000"/>
            </a:srgbClr>
          </a:solidFill>
          <a:ln w="9525" algn="ctr">
            <a:solidFill>
              <a:srgbClr val="0070C0"/>
            </a:solidFill>
            <a:miter lim="800000"/>
            <a:headEnd/>
            <a:tailEnd/>
          </a:ln>
          <a:effectLst/>
        </p:spPr>
        <p:txBody>
          <a:bodyPr wrap="none" anchor="ct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48" name="Rectangle 35"/>
          <p:cNvSpPr>
            <a:spLocks noChangeArrowheads="1"/>
          </p:cNvSpPr>
          <p:nvPr/>
        </p:nvSpPr>
        <p:spPr bwMode="auto">
          <a:xfrm>
            <a:off x="8028709" y="2068636"/>
            <a:ext cx="1070265" cy="1963035"/>
          </a:xfrm>
          <a:prstGeom prst="rect">
            <a:avLst/>
          </a:prstGeom>
          <a:solidFill>
            <a:srgbClr val="00B0F0">
              <a:alpha val="35000"/>
            </a:srgbClr>
          </a:solidFill>
          <a:ln w="9525" algn="ctr">
            <a:solidFill>
              <a:srgbClr val="0070C0"/>
            </a:solidFill>
            <a:miter lim="800000"/>
            <a:headEnd/>
            <a:tailEnd/>
          </a:ln>
          <a:effectLst/>
        </p:spPr>
        <p:txBody>
          <a:bodyPr wrap="none" anchor="ct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49" name="Line 42"/>
          <p:cNvSpPr>
            <a:spLocks noChangeShapeType="1"/>
          </p:cNvSpPr>
          <p:nvPr/>
        </p:nvSpPr>
        <p:spPr bwMode="auto">
          <a:xfrm>
            <a:off x="2840903" y="3236466"/>
            <a:ext cx="6325012" cy="0"/>
          </a:xfrm>
          <a:prstGeom prst="line">
            <a:avLst/>
          </a:prstGeom>
          <a:noFill/>
          <a:ln w="28575">
            <a:solidFill>
              <a:srgbClr val="C0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1200">
              <a:solidFill>
                <a:srgbClr val="1203C2"/>
              </a:solidFill>
              <a:latin typeface="Symbol" pitchFamily="18" charset="2"/>
            </a:endParaRPr>
          </a:p>
        </p:txBody>
      </p:sp>
      <p:sp>
        <p:nvSpPr>
          <p:cNvPr id="50" name="Text Box 43"/>
          <p:cNvSpPr txBox="1">
            <a:spLocks noChangeArrowheads="1"/>
          </p:cNvSpPr>
          <p:nvPr/>
        </p:nvSpPr>
        <p:spPr bwMode="auto">
          <a:xfrm rot="10800000" flipV="1">
            <a:off x="9155525" y="2889813"/>
            <a:ext cx="1204913" cy="738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fontAlgn="base" hangingPunct="0">
              <a:spcBef>
                <a:spcPct val="0"/>
              </a:spcBef>
              <a:spcAft>
                <a:spcPct val="0"/>
              </a:spcAft>
              <a:defRPr/>
            </a:pPr>
            <a:r>
              <a:rPr lang="en-US" altLang="en-US" sz="1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Average Conversion Rate</a:t>
            </a:r>
          </a:p>
        </p:txBody>
      </p:sp>
    </p:spTree>
    <p:extLst>
      <p:ext uri="{BB962C8B-B14F-4D97-AF65-F5344CB8AC3E}">
        <p14:creationId xmlns:p14="http://schemas.microsoft.com/office/powerpoint/2010/main" val="11234800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Some Strategic Considerations</a:t>
            </a:r>
            <a:endParaRPr lang="en-US" dirty="0"/>
          </a:p>
        </p:txBody>
      </p:sp>
      <p:sp>
        <p:nvSpPr>
          <p:cNvPr id="3" name="Content Placeholder 2"/>
          <p:cNvSpPr>
            <a:spLocks noGrp="1"/>
          </p:cNvSpPr>
          <p:nvPr>
            <p:ph idx="1"/>
          </p:nvPr>
        </p:nvSpPr>
        <p:spPr>
          <a:xfrm>
            <a:off x="454395" y="1499619"/>
            <a:ext cx="10899405" cy="4677347"/>
          </a:xfrm>
        </p:spPr>
        <p:txBody>
          <a:bodyPr anchor="t">
            <a:normAutofit/>
          </a:bodyPr>
          <a:lstStyle/>
          <a:p>
            <a:pPr>
              <a:lnSpc>
                <a:spcPct val="100000"/>
              </a:lnSpc>
              <a:spcAft>
                <a:spcPts val="600"/>
              </a:spcAft>
            </a:pPr>
            <a:r>
              <a:rPr lang="en-US" altLang="en-US" sz="2800" dirty="0"/>
              <a:t>Before you spend more money on search advertising, make sure you reallocate current spend optimally.  You get infinite ROI by reallocating current spend in a way that increases profits.</a:t>
            </a:r>
          </a:p>
          <a:p>
            <a:pPr>
              <a:lnSpc>
                <a:spcPct val="100000"/>
              </a:lnSpc>
              <a:spcAft>
                <a:spcPts val="600"/>
              </a:spcAft>
            </a:pPr>
            <a:r>
              <a:rPr lang="en-US" altLang="en-US" sz="2800" dirty="0"/>
              <a:t>In search advertising, setting an overall budget is less important than knowing its profitability!</a:t>
            </a:r>
          </a:p>
          <a:p>
            <a:pPr>
              <a:lnSpc>
                <a:spcPct val="100000"/>
              </a:lnSpc>
              <a:spcAft>
                <a:spcPts val="600"/>
              </a:spcAft>
            </a:pPr>
            <a:r>
              <a:rPr lang="en-US" altLang="en-US" sz="2800" dirty="0"/>
              <a:t>You need customized analytics to assess profitability.</a:t>
            </a:r>
          </a:p>
          <a:p>
            <a:pPr>
              <a:lnSpc>
                <a:spcPct val="100000"/>
              </a:lnSpc>
              <a:spcAft>
                <a:spcPts val="600"/>
              </a:spcAft>
            </a:pPr>
            <a:r>
              <a:rPr lang="en-US" altLang="en-US" sz="2800" dirty="0"/>
              <a:t>Use benchmarks (your past data, average industry data) to guide spending increases.</a:t>
            </a:r>
            <a:endParaRPr lang="en-US" sz="2800" dirty="0"/>
          </a:p>
        </p:txBody>
      </p:sp>
    </p:spTree>
    <p:extLst>
      <p:ext uri="{BB962C8B-B14F-4D97-AF65-F5344CB8AC3E}">
        <p14:creationId xmlns:p14="http://schemas.microsoft.com/office/powerpoint/2010/main" val="1765882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Some Actions to Take to Improve Paid Search Performance</a:t>
            </a:r>
            <a:endParaRPr lang="en-US" dirty="0"/>
          </a:p>
        </p:txBody>
      </p:sp>
      <p:sp>
        <p:nvSpPr>
          <p:cNvPr id="3" name="Content Placeholder 2"/>
          <p:cNvSpPr>
            <a:spLocks noGrp="1"/>
          </p:cNvSpPr>
          <p:nvPr>
            <p:ph idx="1"/>
          </p:nvPr>
        </p:nvSpPr>
        <p:spPr/>
        <p:txBody>
          <a:bodyPr>
            <a:normAutofit/>
          </a:bodyPr>
          <a:lstStyle/>
          <a:p>
            <a:pPr marL="0" indent="0">
              <a:lnSpc>
                <a:spcPct val="110000"/>
              </a:lnSpc>
              <a:buNone/>
            </a:pPr>
            <a:r>
              <a:rPr lang="en-US" altLang="en-US" sz="2800" b="1" u="sng" dirty="0">
                <a:solidFill>
                  <a:srgbClr val="0153A5"/>
                </a:solidFill>
              </a:rPr>
              <a:t>Operational guidelines</a:t>
            </a:r>
          </a:p>
          <a:p>
            <a:pPr>
              <a:lnSpc>
                <a:spcPct val="110000"/>
              </a:lnSpc>
            </a:pPr>
            <a:r>
              <a:rPr lang="en-US" altLang="en-US" dirty="0"/>
              <a:t>Eliminate keywords that are low performing (low CTR, high CPC, or low conversions).</a:t>
            </a:r>
          </a:p>
          <a:p>
            <a:pPr>
              <a:lnSpc>
                <a:spcPct val="110000"/>
              </a:lnSpc>
            </a:pPr>
            <a:r>
              <a:rPr lang="en-US" altLang="en-US" dirty="0"/>
              <a:t>Convert high-performing broad match keywords to exact match keywords.</a:t>
            </a:r>
          </a:p>
          <a:p>
            <a:pPr>
              <a:lnSpc>
                <a:spcPct val="110000"/>
              </a:lnSpc>
            </a:pPr>
            <a:r>
              <a:rPr lang="en-US" altLang="en-US" dirty="0"/>
              <a:t>Modify bidding according to </a:t>
            </a:r>
            <a:r>
              <a:rPr lang="en-US" altLang="en-US" dirty="0" err="1"/>
              <a:t>daypart</a:t>
            </a:r>
            <a:r>
              <a:rPr lang="en-US" altLang="en-US" dirty="0"/>
              <a:t> performance.</a:t>
            </a:r>
          </a:p>
          <a:p>
            <a:pPr>
              <a:lnSpc>
                <a:spcPct val="110000"/>
              </a:lnSpc>
            </a:pPr>
            <a:r>
              <a:rPr lang="en-US" altLang="en-US" dirty="0"/>
              <a:t>Limit number of keywords in an </a:t>
            </a:r>
            <a:r>
              <a:rPr lang="en-US" altLang="en-US" dirty="0" err="1"/>
              <a:t>Adgroup</a:t>
            </a:r>
            <a:r>
              <a:rPr lang="en-US" altLang="en-US" dirty="0"/>
              <a:t> (it may even be ideal to have one high-volume keyword per </a:t>
            </a:r>
            <a:r>
              <a:rPr lang="en-US" altLang="en-US" dirty="0" err="1"/>
              <a:t>Adgroup</a:t>
            </a:r>
            <a:r>
              <a:rPr lang="en-US" altLang="en-US" dirty="0"/>
              <a:t>!)</a:t>
            </a:r>
          </a:p>
          <a:p>
            <a:pPr marL="0" indent="0">
              <a:lnSpc>
                <a:spcPct val="110000"/>
              </a:lnSpc>
              <a:buNone/>
            </a:pPr>
            <a:r>
              <a:rPr lang="en-US" altLang="en-US" sz="2800" b="1" u="sng" dirty="0">
                <a:solidFill>
                  <a:srgbClr val="0153A5"/>
                </a:solidFill>
              </a:rPr>
              <a:t>Strategic guidelines</a:t>
            </a:r>
          </a:p>
          <a:p>
            <a:pPr>
              <a:lnSpc>
                <a:spcPct val="110000"/>
              </a:lnSpc>
            </a:pPr>
            <a:r>
              <a:rPr lang="en-US" altLang="en-US" dirty="0"/>
              <a:t>Find keyword themes that are best aligned with your product and your current and potential customers (e.g. branded keywords, keywords that contain “free”).</a:t>
            </a:r>
          </a:p>
          <a:p>
            <a:pPr>
              <a:lnSpc>
                <a:spcPct val="110000"/>
              </a:lnSpc>
            </a:pPr>
            <a:r>
              <a:rPr lang="en-US" altLang="en-US" dirty="0"/>
              <a:t>Rationalize the set of keywords used – minimize keyword creep.</a:t>
            </a:r>
            <a:endParaRPr lang="en-US" dirty="0"/>
          </a:p>
        </p:txBody>
      </p:sp>
    </p:spTree>
    <p:extLst>
      <p:ext uri="{BB962C8B-B14F-4D97-AF65-F5344CB8AC3E}">
        <p14:creationId xmlns:p14="http://schemas.microsoft.com/office/powerpoint/2010/main" val="18116894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Long Tail Phenomenon</a:t>
            </a:r>
          </a:p>
        </p:txBody>
      </p:sp>
      <p:pic>
        <p:nvPicPr>
          <p:cNvPr id="4" name="Picture 2" descr="http://www.iaacblog.com/renugupta/wp-content/uploads/2007/10/800px-long_tail_svg.png"/>
          <p:cNvPicPr>
            <a:picLocks noGrp="1" noChangeAspect="1" noChangeArrowheads="1"/>
          </p:cNvPicPr>
          <p:nvPr>
            <p:ph idx="1"/>
          </p:nvPr>
        </p:nvPicPr>
        <p:blipFill>
          <a:blip r:embed="rId3" cstate="print"/>
          <a:srcRect/>
          <a:stretch>
            <a:fillRect/>
          </a:stretch>
        </p:blipFill>
        <p:spPr>
          <a:xfrm>
            <a:off x="2353066" y="1738265"/>
            <a:ext cx="7432130" cy="3864708"/>
          </a:xfrm>
        </p:spPr>
      </p:pic>
      <p:sp>
        <p:nvSpPr>
          <p:cNvPr id="5" name="Oval 4"/>
          <p:cNvSpPr/>
          <p:nvPr/>
        </p:nvSpPr>
        <p:spPr>
          <a:xfrm>
            <a:off x="2283329" y="1646811"/>
            <a:ext cx="609600" cy="3962400"/>
          </a:xfrm>
          <a:prstGeom prst="ellipse">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US" sz="12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p:cNvSpPr txBox="1"/>
          <p:nvPr/>
        </p:nvSpPr>
        <p:spPr>
          <a:xfrm>
            <a:off x="2910199" y="2133600"/>
            <a:ext cx="4681025" cy="584775"/>
          </a:xfrm>
          <a:prstGeom prst="rect">
            <a:avLst/>
          </a:prstGeom>
          <a:noFill/>
        </p:spPr>
        <p:txBody>
          <a:bodyPr wrap="none" rtlCol="0">
            <a:spAutoFit/>
          </a:bodyPr>
          <a:lstStyle/>
          <a:p>
            <a:pPr eaLnBrk="0" fontAlgn="base" hangingPunct="0">
              <a:spcBef>
                <a:spcPct val="0"/>
              </a:spcBef>
              <a:spcAft>
                <a:spcPct val="0"/>
              </a:spcAft>
              <a:defRPr/>
            </a:pPr>
            <a:r>
              <a:rPr lang="en-US" sz="1600" b="1" u="sng" dirty="0">
                <a:solidFill>
                  <a:srgbClr val="0153A5"/>
                </a:solidFill>
                <a:latin typeface="Open Sans" panose="020B0606030504020204" pitchFamily="34" charset="0"/>
                <a:ea typeface="Open Sans" panose="020B0606030504020204" pitchFamily="34" charset="0"/>
                <a:cs typeface="Open Sans" panose="020B0606030504020204" pitchFamily="34" charset="0"/>
              </a:rPr>
              <a:t>Head</a:t>
            </a:r>
            <a:r>
              <a:rPr lang="en-US" sz="16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 </a:t>
            </a:r>
            <a:r>
              <a:rPr lang="en-US" sz="1600" dirty="0">
                <a:latin typeface="Open Sans" panose="020B0606030504020204" pitchFamily="34" charset="0"/>
                <a:ea typeface="Open Sans" panose="020B0606030504020204" pitchFamily="34" charset="0"/>
                <a:cs typeface="Open Sans" panose="020B0606030504020204" pitchFamily="34" charset="0"/>
              </a:rPr>
              <a:t>A few keywords generate a large amount</a:t>
            </a:r>
          </a:p>
          <a:p>
            <a:pPr eaLnBrk="0" fontAlgn="base" hangingPunct="0">
              <a:spcBef>
                <a:spcPct val="0"/>
              </a:spcBef>
              <a:spcAft>
                <a:spcPct val="0"/>
              </a:spcAft>
              <a:defRPr/>
            </a:pPr>
            <a:r>
              <a:rPr lang="en-US" sz="1600" dirty="0">
                <a:latin typeface="Open Sans" panose="020B0606030504020204" pitchFamily="34" charset="0"/>
                <a:ea typeface="Open Sans" panose="020B0606030504020204" pitchFamily="34" charset="0"/>
                <a:cs typeface="Open Sans" panose="020B0606030504020204" pitchFamily="34" charset="0"/>
              </a:rPr>
              <a:t>of traffic and total conversions, but cost more.</a:t>
            </a:r>
          </a:p>
        </p:txBody>
      </p:sp>
      <p:sp>
        <p:nvSpPr>
          <p:cNvPr id="7" name="TextBox 6"/>
          <p:cNvSpPr txBox="1"/>
          <p:nvPr/>
        </p:nvSpPr>
        <p:spPr>
          <a:xfrm>
            <a:off x="5425441" y="4075433"/>
            <a:ext cx="4894217" cy="830997"/>
          </a:xfrm>
          <a:prstGeom prst="rect">
            <a:avLst/>
          </a:prstGeom>
          <a:noFill/>
        </p:spPr>
        <p:txBody>
          <a:bodyPr wrap="square" rtlCol="0">
            <a:spAutoFit/>
          </a:bodyPr>
          <a:lstStyle/>
          <a:p>
            <a:pPr eaLnBrk="0" fontAlgn="base" hangingPunct="0">
              <a:spcBef>
                <a:spcPct val="0"/>
              </a:spcBef>
              <a:spcAft>
                <a:spcPct val="0"/>
              </a:spcAft>
              <a:defRPr/>
            </a:pPr>
            <a:r>
              <a:rPr lang="en-US" sz="1600" b="1" u="sng" dirty="0">
                <a:solidFill>
                  <a:srgbClr val="0153A5"/>
                </a:solidFill>
                <a:latin typeface="Open Sans" panose="020B0606030504020204" pitchFamily="34" charset="0"/>
                <a:ea typeface="Open Sans" panose="020B0606030504020204" pitchFamily="34" charset="0"/>
                <a:cs typeface="Open Sans" panose="020B0606030504020204" pitchFamily="34" charset="0"/>
              </a:rPr>
              <a:t>Tail</a:t>
            </a:r>
            <a:r>
              <a:rPr lang="en-US" sz="16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 </a:t>
            </a:r>
            <a:r>
              <a:rPr lang="en-US" sz="1600" dirty="0">
                <a:latin typeface="Open Sans" panose="020B0606030504020204" pitchFamily="34" charset="0"/>
                <a:ea typeface="Open Sans" panose="020B0606030504020204" pitchFamily="34" charset="0"/>
                <a:cs typeface="Open Sans" panose="020B0606030504020204" pitchFamily="34" charset="0"/>
              </a:rPr>
              <a:t>These keywords generate low traffic and conversions but bring in different kinds of customers, and cost less</a:t>
            </a:r>
          </a:p>
        </p:txBody>
      </p:sp>
      <p:sp>
        <p:nvSpPr>
          <p:cNvPr id="8" name="Oval 7"/>
          <p:cNvSpPr/>
          <p:nvPr/>
        </p:nvSpPr>
        <p:spPr>
          <a:xfrm>
            <a:off x="5516537" y="5090498"/>
            <a:ext cx="4343400" cy="685800"/>
          </a:xfrm>
          <a:prstGeom prst="ellipse">
            <a:avLst/>
          </a:prstGeom>
          <a:noFill/>
          <a:ln w="3810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US" sz="120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p:cNvSpPr txBox="1"/>
          <p:nvPr/>
        </p:nvSpPr>
        <p:spPr>
          <a:xfrm rot="16200000">
            <a:off x="1402526" y="3363539"/>
            <a:ext cx="1281120" cy="307777"/>
          </a:xfrm>
          <a:prstGeom prst="rect">
            <a:avLst/>
          </a:prstGeom>
          <a:noFill/>
        </p:spPr>
        <p:txBody>
          <a:bodyPr wrap="none" rtlCol="0">
            <a:spAutoFit/>
          </a:bodyPr>
          <a:lstStyle/>
          <a:p>
            <a:pPr algn="ctr" eaLnBrk="0" fontAlgn="base" hangingPunct="0">
              <a:spcBef>
                <a:spcPct val="0"/>
              </a:spcBef>
              <a:spcAft>
                <a:spcPct val="0"/>
              </a:spcAft>
              <a:defRPr/>
            </a:pPr>
            <a:r>
              <a:rPr lang="en-US" sz="14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Conversions</a:t>
            </a:r>
          </a:p>
        </p:txBody>
      </p:sp>
      <p:sp>
        <p:nvSpPr>
          <p:cNvPr id="10" name="TextBox 9"/>
          <p:cNvSpPr txBox="1"/>
          <p:nvPr/>
        </p:nvSpPr>
        <p:spPr>
          <a:xfrm>
            <a:off x="7345384" y="5866004"/>
            <a:ext cx="1054328" cy="307777"/>
          </a:xfrm>
          <a:prstGeom prst="rect">
            <a:avLst/>
          </a:prstGeom>
          <a:noFill/>
        </p:spPr>
        <p:txBody>
          <a:bodyPr wrap="none" rtlCol="0">
            <a:spAutoFit/>
          </a:bodyPr>
          <a:lstStyle/>
          <a:p>
            <a:pPr algn="ctr" eaLnBrk="0" fontAlgn="base" hangingPunct="0">
              <a:spcBef>
                <a:spcPct val="0"/>
              </a:spcBef>
              <a:spcAft>
                <a:spcPct val="0"/>
              </a:spcAft>
              <a:defRPr/>
            </a:pPr>
            <a:r>
              <a:rPr lang="en-US" sz="14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Keywords</a:t>
            </a:r>
          </a:p>
        </p:txBody>
      </p:sp>
    </p:spTree>
    <p:extLst>
      <p:ext uri="{BB962C8B-B14F-4D97-AF65-F5344CB8AC3E}">
        <p14:creationId xmlns:p14="http://schemas.microsoft.com/office/powerpoint/2010/main" val="17699644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of the Long Tail</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76778" y="1680224"/>
            <a:ext cx="6038444" cy="4316705"/>
          </a:xfrm>
        </p:spPr>
      </p:pic>
      <p:sp>
        <p:nvSpPr>
          <p:cNvPr id="5" name="TextBox 4"/>
          <p:cNvSpPr txBox="1"/>
          <p:nvPr/>
        </p:nvSpPr>
        <p:spPr>
          <a:xfrm>
            <a:off x="3020221" y="6049627"/>
            <a:ext cx="2695354" cy="276999"/>
          </a:xfrm>
          <a:prstGeom prst="rect">
            <a:avLst/>
          </a:prstGeom>
          <a:noFill/>
        </p:spPr>
        <p:txBody>
          <a:bodyPr wrap="none" rtlCol="0">
            <a:spAutoFit/>
          </a:bodyPr>
          <a:lstStyle/>
          <a:p>
            <a:pPr algn="ctr" eaLnBrk="0" fontAlgn="base" hangingPunct="0">
              <a:spcBef>
                <a:spcPct val="0"/>
              </a:spcBef>
              <a:spcAft>
                <a:spcPct val="0"/>
              </a:spcAft>
              <a:defRPr/>
            </a:pPr>
            <a:r>
              <a:rPr lang="en-US" sz="1200" b="1" dirty="0">
                <a:solidFill>
                  <a:srgbClr val="0153A5"/>
                </a:solidFill>
                <a:latin typeface="Open Sans" panose="020B0606030504020204" pitchFamily="34" charset="0"/>
                <a:ea typeface="Open Sans" panose="020B0606030504020204" pitchFamily="34" charset="0"/>
                <a:cs typeface="Open Sans" panose="020B0606030504020204" pitchFamily="34" charset="0"/>
              </a:rPr>
              <a:t>Source: </a:t>
            </a:r>
            <a:r>
              <a:rPr lang="en-US" sz="1200" b="1" dirty="0">
                <a:latin typeface="Open Sans" panose="020B0606030504020204" pitchFamily="34" charset="0"/>
                <a:ea typeface="Open Sans" panose="020B0606030504020204" pitchFamily="34" charset="0"/>
                <a:cs typeface="Open Sans" panose="020B0606030504020204" pitchFamily="34" charset="0"/>
              </a:rPr>
              <a:t>www.openslatedata.com</a:t>
            </a:r>
          </a:p>
        </p:txBody>
      </p:sp>
    </p:spTree>
    <p:extLst>
      <p:ext uri="{BB962C8B-B14F-4D97-AF65-F5344CB8AC3E}">
        <p14:creationId xmlns:p14="http://schemas.microsoft.com/office/powerpoint/2010/main" val="29256646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B36DA-0CC4-40D9-AE52-66F1BF6B974B}"/>
              </a:ext>
            </a:extLst>
          </p:cNvPr>
          <p:cNvSpPr>
            <a:spLocks noGrp="1"/>
          </p:cNvSpPr>
          <p:nvPr>
            <p:ph type="title"/>
          </p:nvPr>
        </p:nvSpPr>
        <p:spPr/>
        <p:txBody>
          <a:bodyPr>
            <a:normAutofit/>
          </a:bodyPr>
          <a:lstStyle/>
          <a:p>
            <a:r>
              <a:rPr lang="en-US" b="1" i="0" dirty="0">
                <a:solidFill>
                  <a:srgbClr val="362F34"/>
                </a:solidFill>
                <a:effectLst/>
                <a:latin typeface="+mn-lt"/>
              </a:rPr>
              <a:t>Grow your </a:t>
            </a:r>
            <a:r>
              <a:rPr lang="en-US" i="0" dirty="0">
                <a:solidFill>
                  <a:srgbClr val="362F34"/>
                </a:solidFill>
                <a:latin typeface="+mn-lt"/>
              </a:rPr>
              <a:t>E</a:t>
            </a:r>
            <a:r>
              <a:rPr lang="en-US" b="1" i="0" dirty="0">
                <a:solidFill>
                  <a:srgbClr val="362F34"/>
                </a:solidFill>
                <a:effectLst/>
                <a:latin typeface="+mn-lt"/>
              </a:rPr>
              <a:t>-commerce strategy Through Social Media</a:t>
            </a:r>
            <a:endParaRPr lang="en-US" dirty="0">
              <a:latin typeface="+mn-lt"/>
            </a:endParaRPr>
          </a:p>
        </p:txBody>
      </p:sp>
      <p:sp>
        <p:nvSpPr>
          <p:cNvPr id="4" name="Content Placeholder 3">
            <a:extLst>
              <a:ext uri="{FF2B5EF4-FFF2-40B4-BE49-F238E27FC236}">
                <a16:creationId xmlns:a16="http://schemas.microsoft.com/office/drawing/2014/main" id="{E83F988A-4335-4A09-93B8-3F9E87920773}"/>
              </a:ext>
            </a:extLst>
          </p:cNvPr>
          <p:cNvSpPr>
            <a:spLocks noGrp="1"/>
          </p:cNvSpPr>
          <p:nvPr>
            <p:ph idx="1"/>
          </p:nvPr>
        </p:nvSpPr>
        <p:spPr/>
        <p:txBody>
          <a:bodyPr/>
          <a:lstStyle/>
          <a:p>
            <a:endParaRPr lang="en-US"/>
          </a:p>
        </p:txBody>
      </p:sp>
      <p:pic>
        <p:nvPicPr>
          <p:cNvPr id="2050" name="Picture 2" descr="Rising social ecommerce platforms">
            <a:extLst>
              <a:ext uri="{FF2B5EF4-FFF2-40B4-BE49-F238E27FC236}">
                <a16:creationId xmlns:a16="http://schemas.microsoft.com/office/drawing/2014/main" id="{D2372FD0-9D9A-4EC0-AFBC-FB4E4F68CA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09675"/>
            <a:ext cx="9144000" cy="44386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3D8AC9E-7927-44D7-99C1-B77B25111A6C}"/>
              </a:ext>
            </a:extLst>
          </p:cNvPr>
          <p:cNvSpPr txBox="1"/>
          <p:nvPr/>
        </p:nvSpPr>
        <p:spPr>
          <a:xfrm>
            <a:off x="1610951" y="6057135"/>
            <a:ext cx="7065564" cy="646331"/>
          </a:xfrm>
          <a:prstGeom prst="rect">
            <a:avLst/>
          </a:prstGeom>
          <a:noFill/>
        </p:spPr>
        <p:txBody>
          <a:bodyPr wrap="square">
            <a:spAutoFit/>
          </a:bodyPr>
          <a:lstStyle/>
          <a:p>
            <a:r>
              <a:rPr lang="en-US" dirty="0">
                <a:hlinkClick r:id="rId3"/>
              </a:rPr>
              <a:t>** Social commerce 2022 trends : Tactics and tools growth | Smart Insights</a:t>
            </a:r>
            <a:endParaRPr lang="en-US" dirty="0"/>
          </a:p>
        </p:txBody>
      </p:sp>
    </p:spTree>
    <p:extLst>
      <p:ext uri="{BB962C8B-B14F-4D97-AF65-F5344CB8AC3E}">
        <p14:creationId xmlns:p14="http://schemas.microsoft.com/office/powerpoint/2010/main" val="16678041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0EEA2-F0FE-479F-B835-596F5EFEBBA4}"/>
              </a:ext>
            </a:extLst>
          </p:cNvPr>
          <p:cNvSpPr>
            <a:spLocks noGrp="1"/>
          </p:cNvSpPr>
          <p:nvPr>
            <p:ph type="title"/>
          </p:nvPr>
        </p:nvSpPr>
        <p:spPr/>
        <p:txBody>
          <a:bodyPr/>
          <a:lstStyle/>
          <a:p>
            <a:r>
              <a:rPr lang="en-US" dirty="0">
                <a:latin typeface="Roboto" panose="02000000000000000000" pitchFamily="2" charset="0"/>
              </a:rPr>
              <a:t>Attribution Modeling and Multi-Channel Marketing</a:t>
            </a:r>
            <a:endParaRPr lang="en-US" dirty="0"/>
          </a:p>
        </p:txBody>
      </p:sp>
      <p:sp>
        <p:nvSpPr>
          <p:cNvPr id="3" name="Content Placeholder 2">
            <a:extLst>
              <a:ext uri="{FF2B5EF4-FFF2-40B4-BE49-F238E27FC236}">
                <a16:creationId xmlns:a16="http://schemas.microsoft.com/office/drawing/2014/main" id="{00E92027-A8D0-42FB-92D6-5580C7DC627D}"/>
              </a:ext>
            </a:extLst>
          </p:cNvPr>
          <p:cNvSpPr>
            <a:spLocks noGrp="1"/>
          </p:cNvSpPr>
          <p:nvPr>
            <p:ph idx="1"/>
          </p:nvPr>
        </p:nvSpPr>
        <p:spPr/>
        <p:txBody>
          <a:bodyPr/>
          <a:lstStyle/>
          <a:p>
            <a:r>
              <a:rPr lang="en-US" dirty="0">
                <a:hlinkClick r:id="rId2"/>
              </a:rPr>
              <a:t>https://www.youtube.com/watch?v=mZconLBGeqM</a:t>
            </a:r>
            <a:r>
              <a:rPr lang="en-US" dirty="0"/>
              <a:t> </a:t>
            </a:r>
          </a:p>
        </p:txBody>
      </p:sp>
      <p:pic>
        <p:nvPicPr>
          <p:cNvPr id="5" name="Picture 4">
            <a:extLst>
              <a:ext uri="{FF2B5EF4-FFF2-40B4-BE49-F238E27FC236}">
                <a16:creationId xmlns:a16="http://schemas.microsoft.com/office/drawing/2014/main" id="{60456141-8331-43AB-83BD-0F11570E09CB}"/>
              </a:ext>
            </a:extLst>
          </p:cNvPr>
          <p:cNvPicPr>
            <a:picLocks noChangeAspect="1"/>
          </p:cNvPicPr>
          <p:nvPr/>
        </p:nvPicPr>
        <p:blipFill>
          <a:blip r:embed="rId3"/>
          <a:stretch>
            <a:fillRect/>
          </a:stretch>
        </p:blipFill>
        <p:spPr>
          <a:xfrm>
            <a:off x="1045029" y="1323757"/>
            <a:ext cx="9329057" cy="5000843"/>
          </a:xfrm>
          <a:prstGeom prst="rect">
            <a:avLst/>
          </a:prstGeom>
        </p:spPr>
      </p:pic>
    </p:spTree>
    <p:extLst>
      <p:ext uri="{BB962C8B-B14F-4D97-AF65-F5344CB8AC3E}">
        <p14:creationId xmlns:p14="http://schemas.microsoft.com/office/powerpoint/2010/main" val="23811655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5957F-D923-44B5-A9F6-CA2B5C493B3E}"/>
              </a:ext>
            </a:extLst>
          </p:cNvPr>
          <p:cNvSpPr>
            <a:spLocks noGrp="1"/>
          </p:cNvSpPr>
          <p:nvPr>
            <p:ph type="title"/>
          </p:nvPr>
        </p:nvSpPr>
        <p:spPr/>
        <p:txBody>
          <a:bodyPr/>
          <a:lstStyle/>
          <a:p>
            <a:r>
              <a:rPr lang="en-US" sz="3200" dirty="0"/>
              <a:t>The End</a:t>
            </a:r>
          </a:p>
        </p:txBody>
      </p:sp>
      <p:sp>
        <p:nvSpPr>
          <p:cNvPr id="3" name="Content Placeholder 2">
            <a:extLst>
              <a:ext uri="{FF2B5EF4-FFF2-40B4-BE49-F238E27FC236}">
                <a16:creationId xmlns:a16="http://schemas.microsoft.com/office/drawing/2014/main" id="{0565690B-7687-40A7-9D84-7A3ECE6B872B}"/>
              </a:ext>
            </a:extLst>
          </p:cNvPr>
          <p:cNvSpPr>
            <a:spLocks noGrp="1"/>
          </p:cNvSpPr>
          <p:nvPr>
            <p:ph idx="1"/>
          </p:nvPr>
        </p:nvSpPr>
        <p:spPr/>
        <p:txBody>
          <a:bodyPr/>
          <a:lstStyle/>
          <a:p>
            <a:pPr marL="0" indent="0" algn="ctr">
              <a:buNone/>
            </a:pPr>
            <a:r>
              <a:rPr lang="en-US" sz="5400" dirty="0"/>
              <a:t>The End</a:t>
            </a:r>
          </a:p>
        </p:txBody>
      </p:sp>
    </p:spTree>
    <p:extLst>
      <p:ext uri="{BB962C8B-B14F-4D97-AF65-F5344CB8AC3E}">
        <p14:creationId xmlns:p14="http://schemas.microsoft.com/office/powerpoint/2010/main" val="1134659205"/>
      </p:ext>
    </p:extLst>
  </p:cSld>
  <p:clrMapOvr>
    <a:masterClrMapping/>
  </p:clrMapOvr>
</p:sld>
</file>

<file path=ppt/theme/theme1.xml><?xml version="1.0" encoding="utf-8"?>
<a:theme xmlns:a="http://schemas.openxmlformats.org/drawingml/2006/main" name="DecisionPro templat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cisionPro template.pptx" id="{8EBB9A96-D2A8-4A57-8245-B33ABE0D0AD6}" vid="{FF50189C-9A89-4CBE-B5F0-233D8DFC4BB9}"/>
    </a:ext>
  </a:extLst>
</a:theme>
</file>

<file path=ppt/theme/theme2.xml><?xml version="1.0" encoding="utf-8"?>
<a:theme xmlns:a="http://schemas.openxmlformats.org/drawingml/2006/main" name="Tutorial">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Tuto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Tutorial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utoria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utorial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utorial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utorial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utorial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utorial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chapter_1_v3</Template>
  <TotalTime>1932</TotalTime>
  <Words>8445</Words>
  <Application>Microsoft Office PowerPoint</Application>
  <PresentationFormat>Widescreen</PresentationFormat>
  <Paragraphs>639</Paragraphs>
  <Slides>50</Slides>
  <Notes>43</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50</vt:i4>
      </vt:variant>
    </vt:vector>
  </HeadingPairs>
  <TitlesOfParts>
    <vt:vector size="63" baseType="lpstr">
      <vt:lpstr>Monotype Sorts</vt:lpstr>
      <vt:lpstr>Univers (W1)</vt:lpstr>
      <vt:lpstr>Univers Extended</vt:lpstr>
      <vt:lpstr>Arial</vt:lpstr>
      <vt:lpstr>Calibri</vt:lpstr>
      <vt:lpstr>Open Sans</vt:lpstr>
      <vt:lpstr>Roboto</vt:lpstr>
      <vt:lpstr>Symbol</vt:lpstr>
      <vt:lpstr>Times New Roman</vt:lpstr>
      <vt:lpstr>Wingdings</vt:lpstr>
      <vt:lpstr>DecisionPro template</vt:lpstr>
      <vt:lpstr>Tutorial</vt:lpstr>
      <vt:lpstr>Bitmap Image</vt:lpstr>
      <vt:lpstr>Digital Marketing  and Search Advertising</vt:lpstr>
      <vt:lpstr>Online Technologies and the Transformation of Marketing</vt:lpstr>
      <vt:lpstr>Key Internet/Digital Marketing Strategies</vt:lpstr>
      <vt:lpstr>Search Engine Optimization (SEO)</vt:lpstr>
      <vt:lpstr>PowerPoint Presentation</vt:lpstr>
      <vt:lpstr>RACE Framework</vt:lpstr>
      <vt:lpstr>PowerPoint Presentation</vt:lpstr>
      <vt:lpstr>PowerPoint Presentation</vt:lpstr>
      <vt:lpstr>Growing Interest in Digital Marketing</vt:lpstr>
      <vt:lpstr>Online Advertising</vt:lpstr>
      <vt:lpstr>Broadcast (TV &amp; Radio) – Temporal Multiplexing (multiplexing)</vt:lpstr>
      <vt:lpstr>Online -- Spatial Multiplexing</vt:lpstr>
      <vt:lpstr>Display Advertising</vt:lpstr>
      <vt:lpstr>Search Advertising</vt:lpstr>
      <vt:lpstr>Advertising:  Traditional versus Online</vt:lpstr>
      <vt:lpstr>Customer Decision Process for a Beauty Product</vt:lpstr>
      <vt:lpstr>Growing Roles of Search and Social Media in Marketing in the US</vt:lpstr>
      <vt:lpstr>Basic Search Analytics</vt:lpstr>
      <vt:lpstr>Growing Importance of  Search Engines and Search Advertising</vt:lpstr>
      <vt:lpstr>Huge Amount of Search Queries Everyday</vt:lpstr>
      <vt:lpstr>Online Ad Revenue Growth</vt:lpstr>
      <vt:lpstr>Measurability of Online Advertising</vt:lpstr>
      <vt:lpstr>** Potential Benefits of Search Advertising</vt:lpstr>
      <vt:lpstr>Introduction to AdWords</vt:lpstr>
      <vt:lpstr>Some Terminology</vt:lpstr>
      <vt:lpstr>Overview of How Google AdWords Works</vt:lpstr>
      <vt:lpstr>Search Advertising</vt:lpstr>
      <vt:lpstr>Basic Structure of AdWords Advertising</vt:lpstr>
      <vt:lpstr>Basic Structure of AdWords Advertising</vt:lpstr>
      <vt:lpstr>Paid Search -- Broad Match</vt:lpstr>
      <vt:lpstr>Paid Search: Phrase Match</vt:lpstr>
      <vt:lpstr>Paid Search: Exact Match</vt:lpstr>
      <vt:lpstr>Paid Search: Negative Keyword Match</vt:lpstr>
      <vt:lpstr>Measuring Effectiveness of Online Advertising</vt:lpstr>
      <vt:lpstr>“Funnel” Analytics for Assessing AdWord Effectiveness</vt:lpstr>
      <vt:lpstr>Some Advertising Metrics</vt:lpstr>
      <vt:lpstr>Some Advertising Metrics</vt:lpstr>
      <vt:lpstr>Hierarchy of Keywords</vt:lpstr>
      <vt:lpstr>Hierarchy of Keywords</vt:lpstr>
      <vt:lpstr>Driving Demand Through Search</vt:lpstr>
      <vt:lpstr>Driving Demand Through Search</vt:lpstr>
      <vt:lpstr>Driving Demand Through Search</vt:lpstr>
      <vt:lpstr>Dayparting</vt:lpstr>
      <vt:lpstr>Some Strategic Considerations</vt:lpstr>
      <vt:lpstr>Some Actions to Take to Improve Paid Search Performance</vt:lpstr>
      <vt:lpstr>The Long Tail Phenomenon</vt:lpstr>
      <vt:lpstr>Another Example of the Long Tail</vt:lpstr>
      <vt:lpstr>Grow your E-commerce strategy Through Social Media</vt:lpstr>
      <vt:lpstr>Attribution Modeling and Multi-Channel Marketing</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Jishat</dc:creator>
  <cp:lastModifiedBy>Chen, Minder</cp:lastModifiedBy>
  <cp:revision>199</cp:revision>
  <dcterms:created xsi:type="dcterms:W3CDTF">2018-10-10T00:57:25Z</dcterms:created>
  <dcterms:modified xsi:type="dcterms:W3CDTF">2022-04-19T03:26:12Z</dcterms:modified>
</cp:coreProperties>
</file>